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2" r:id="rId1"/>
  </p:sldMasterIdLst>
  <p:notesMasterIdLst>
    <p:notesMasterId r:id="rId67"/>
  </p:notesMasterIdLst>
  <p:handoutMasterIdLst>
    <p:handoutMasterId r:id="rId68"/>
  </p:handoutMasterIdLst>
  <p:sldIdLst>
    <p:sldId id="2098" r:id="rId2"/>
    <p:sldId id="262" r:id="rId3"/>
    <p:sldId id="2118" r:id="rId4"/>
    <p:sldId id="2119" r:id="rId5"/>
    <p:sldId id="2171" r:id="rId6"/>
    <p:sldId id="2173" r:id="rId7"/>
    <p:sldId id="2174" r:id="rId8"/>
    <p:sldId id="7647" r:id="rId9"/>
    <p:sldId id="2175" r:id="rId10"/>
    <p:sldId id="2172" r:id="rId11"/>
    <p:sldId id="2120" r:id="rId12"/>
    <p:sldId id="2176" r:id="rId13"/>
    <p:sldId id="2177" r:id="rId14"/>
    <p:sldId id="2178" r:id="rId15"/>
    <p:sldId id="2179" r:id="rId16"/>
    <p:sldId id="2180" r:id="rId17"/>
    <p:sldId id="2181" r:id="rId18"/>
    <p:sldId id="2183" r:id="rId19"/>
    <p:sldId id="2182" r:id="rId20"/>
    <p:sldId id="2184" r:id="rId21"/>
    <p:sldId id="2186" r:id="rId22"/>
    <p:sldId id="2187" r:id="rId23"/>
    <p:sldId id="2188" r:id="rId24"/>
    <p:sldId id="2190" r:id="rId25"/>
    <p:sldId id="2189" r:id="rId26"/>
    <p:sldId id="2185" r:id="rId27"/>
    <p:sldId id="2191" r:id="rId28"/>
    <p:sldId id="2192" r:id="rId29"/>
    <p:sldId id="2193" r:id="rId30"/>
    <p:sldId id="2194" r:id="rId31"/>
    <p:sldId id="2195" r:id="rId32"/>
    <p:sldId id="2197" r:id="rId33"/>
    <p:sldId id="2198" r:id="rId34"/>
    <p:sldId id="2199" r:id="rId35"/>
    <p:sldId id="2196" r:id="rId36"/>
    <p:sldId id="2200" r:id="rId37"/>
    <p:sldId id="2201" r:id="rId38"/>
    <p:sldId id="2202" r:id="rId39"/>
    <p:sldId id="2204" r:id="rId40"/>
    <p:sldId id="2203" r:id="rId41"/>
    <p:sldId id="2205" r:id="rId42"/>
    <p:sldId id="2206" r:id="rId43"/>
    <p:sldId id="2207" r:id="rId44"/>
    <p:sldId id="2209" r:id="rId45"/>
    <p:sldId id="2210" r:id="rId46"/>
    <p:sldId id="2211" r:id="rId47"/>
    <p:sldId id="2212" r:id="rId48"/>
    <p:sldId id="2213" r:id="rId49"/>
    <p:sldId id="2214" r:id="rId50"/>
    <p:sldId id="2215" r:id="rId51"/>
    <p:sldId id="2216" r:id="rId52"/>
    <p:sldId id="2217" r:id="rId53"/>
    <p:sldId id="2218" r:id="rId54"/>
    <p:sldId id="2219" r:id="rId55"/>
    <p:sldId id="2220" r:id="rId56"/>
    <p:sldId id="2221" r:id="rId57"/>
    <p:sldId id="2223" r:id="rId58"/>
    <p:sldId id="2222" r:id="rId59"/>
    <p:sldId id="2227" r:id="rId60"/>
    <p:sldId id="2224" r:id="rId61"/>
    <p:sldId id="2228" r:id="rId62"/>
    <p:sldId id="2229" r:id="rId63"/>
    <p:sldId id="2225" r:id="rId64"/>
    <p:sldId id="2226" r:id="rId65"/>
    <p:sldId id="7648" r:id="rId66"/>
  </p:sldIdLst>
  <p:sldSz cx="12192000" cy="6858000"/>
  <p:notesSz cx="6858000" cy="9144000"/>
  <p:custDataLst>
    <p:tags r:id="rId6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4" userDrawn="1">
          <p15:clr>
            <a:srgbClr val="A4A3A4"/>
          </p15:clr>
        </p15:guide>
        <p15:guide id="2" pos="3780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pos="277" userDrawn="1">
          <p15:clr>
            <a:srgbClr val="A4A3A4"/>
          </p15:clr>
        </p15:guide>
        <p15:guide id="5" pos="3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7FF"/>
    <a:srgbClr val="E8E0EC"/>
    <a:srgbClr val="E39C7C"/>
    <a:srgbClr val="FF2E14"/>
    <a:srgbClr val="D72100"/>
    <a:srgbClr val="FE62AD"/>
    <a:srgbClr val="FE5C3F"/>
    <a:srgbClr val="B1A7A6"/>
    <a:srgbClr val="7EB3A3"/>
    <a:srgbClr val="C4B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3673" autoAdjust="0"/>
  </p:normalViewPr>
  <p:slideViewPr>
    <p:cSldViewPr>
      <p:cViewPr varScale="1">
        <p:scale>
          <a:sx n="106" d="100"/>
          <a:sy n="106" d="100"/>
        </p:scale>
        <p:origin x="328" y="176"/>
      </p:cViewPr>
      <p:guideLst>
        <p:guide orient="horz" pos="2234"/>
        <p:guide pos="3780"/>
        <p:guide orient="horz" pos="2274"/>
        <p:guide pos="277"/>
        <p:guide pos="3779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FEF1-A6B1-4D61-B1B1-CDFE1A8A2F99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ABA90-A8CD-4B23-AA03-20648CD97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5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D2CE-11B0-4CEA-8908-3E21561983A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578D-0438-4BB8-8AE6-D425B1BAB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6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61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32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291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551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3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75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08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005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34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22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831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146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448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753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06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723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14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783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289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64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对于黑白图像（即二值图像），一个像素点用一个</a:t>
            </a:r>
            <a:r>
              <a:rPr lang="en" altLang="zh-CN" b="0" i="0" dirty="0">
                <a:solidFill>
                  <a:srgbClr val="202124"/>
                </a:solidFill>
                <a:effectLst/>
                <a:latin typeface="Google Sans"/>
              </a:rPr>
              <a:t>bit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表示即可，即用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0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和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1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表示黑白。 这样一个字节可以表示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8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个像素。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2.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对于灰度图，一个像素要求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256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种状态，即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2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的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8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次方，因此需要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8</a:t>
            </a:r>
            <a:r>
              <a:rPr lang="en" altLang="zh-CN" b="0" i="0" dirty="0">
                <a:solidFill>
                  <a:srgbClr val="202124"/>
                </a:solidFill>
                <a:effectLst/>
                <a:latin typeface="Google Sans"/>
              </a:rPr>
              <a:t>bit</a:t>
            </a:r>
            <a:r>
              <a:rPr lang="zh-CN" altLang="en" b="0" i="0" dirty="0">
                <a:solidFill>
                  <a:srgbClr val="202124"/>
                </a:solidFill>
                <a:effectLst/>
                <a:latin typeface="Google Sans"/>
              </a:rPr>
              <a:t>，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即</a:t>
            </a:r>
            <a:r>
              <a:rPr lang="en-US" altLang="zh-CN" b="0" i="0" dirty="0">
                <a:solidFill>
                  <a:srgbClr val="040C28"/>
                </a:solidFill>
                <a:effectLst/>
                <a:latin typeface="Google Sans"/>
              </a:rPr>
              <a:t>1</a:t>
            </a:r>
            <a:r>
              <a:rPr lang="zh-CN" altLang="en-US" b="0" i="0" dirty="0">
                <a:solidFill>
                  <a:srgbClr val="040C28"/>
                </a:solidFill>
                <a:effectLst/>
                <a:latin typeface="Google Sans"/>
              </a:rPr>
              <a:t>个</a:t>
            </a:r>
            <a:r>
              <a:rPr lang="en" altLang="zh-CN" b="0" i="0" dirty="0">
                <a:solidFill>
                  <a:srgbClr val="040C28"/>
                </a:solidFill>
                <a:effectLst/>
                <a:latin typeface="Google Sans"/>
              </a:rPr>
              <a:t>byte</a:t>
            </a:r>
            <a:r>
              <a:rPr lang="zh-CN" altLang="en-US" b="0" i="0" dirty="0">
                <a:solidFill>
                  <a:srgbClr val="040C28"/>
                </a:solidFill>
                <a:effectLst/>
                <a:latin typeface="Google Sans"/>
              </a:rPr>
              <a:t>表示一个像素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974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38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39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739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02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44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21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68A4-3023-2045-8E14-7007D1453695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6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578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84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24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04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578B3212-365F-042D-C451-09A33245D6DA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68DBD5D3-9633-27D7-C352-4D6D3948C06C}"/>
              </a:ext>
            </a:extLst>
          </p:cNvPr>
          <p:cNvSpPr/>
          <p:nvPr userDrawn="1"/>
        </p:nvSpPr>
        <p:spPr>
          <a:xfrm>
            <a:off x="2" y="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999096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9982-1BD5-6D4E-A3CA-D8BE4BC8FD4A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39BEB73-2156-BDD5-0FEF-6665B7AB7BE3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7DA009C-4926-9E68-CFD2-D818EA10528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" y="836712"/>
            <a:ext cx="12191999" cy="58428"/>
          </a:xfrm>
          <a:prstGeom prst="rect">
            <a:avLst/>
          </a:prstGeom>
          <a:solidFill>
            <a:srgbClr val="D1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endParaRPr kumimoji="1" lang="zh-CN" altLang="en-US" sz="3200" b="1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93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794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86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0020-289C-B745-BFCF-4C350B75B66E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59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902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4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796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image1.png" descr="http://upload.wikimedia.org/wikipedia/en/a/a6/Fudan_University.png">
            <a:extLst>
              <a:ext uri="{FF2B5EF4-FFF2-40B4-BE49-F238E27FC236}">
                <a16:creationId xmlns:a16="http://schemas.microsoft.com/office/drawing/2014/main" id="{483F2725-9E64-02D8-7687-133824AFB14B}"/>
              </a:ext>
            </a:extLst>
          </p:cNvPr>
          <p:cNvPicPr>
            <a:picLocks/>
          </p:cNvPicPr>
          <p:nvPr userDrawn="1"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11334632" y="6347826"/>
            <a:ext cx="450000" cy="4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5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dalab.lisn.upsaclay.fr/competitions/15669?secret_key=77cb8986-d5bd-4009-82f0-7dde2e819ff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4AE450-E823-2ACE-B320-AE40826F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71" y="1772816"/>
            <a:ext cx="3424201" cy="3702416"/>
          </a:xfrm>
          <a:prstGeom prst="rect">
            <a:avLst/>
          </a:prstGeom>
        </p:spPr>
      </p:pic>
      <p:sp>
        <p:nvSpPr>
          <p:cNvPr id="6" name="Shape 116">
            <a:extLst>
              <a:ext uri="{FF2B5EF4-FFF2-40B4-BE49-F238E27FC236}">
                <a16:creationId xmlns:a16="http://schemas.microsoft.com/office/drawing/2014/main" id="{2A80848D-4D20-3F09-3AAB-61FF0D02B9F3}"/>
              </a:ext>
            </a:extLst>
          </p:cNvPr>
          <p:cNvSpPr/>
          <p:nvPr/>
        </p:nvSpPr>
        <p:spPr>
          <a:xfrm>
            <a:off x="4799856" y="2348880"/>
            <a:ext cx="7393750" cy="1631323"/>
          </a:xfrm>
          <a:prstGeom prst="rect">
            <a:avLst/>
          </a:prstGeom>
          <a:solidFill>
            <a:srgbClr val="000000">
              <a:alpha val="675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highlight>
                <a:srgbClr val="808080"/>
              </a:highlight>
            </a:endParaRPr>
          </a:p>
        </p:txBody>
      </p:sp>
      <p:sp>
        <p:nvSpPr>
          <p:cNvPr id="9" name="Shape 117">
            <a:extLst>
              <a:ext uri="{FF2B5EF4-FFF2-40B4-BE49-F238E27FC236}">
                <a16:creationId xmlns:a16="http://schemas.microsoft.com/office/drawing/2014/main" id="{21B38713-8BDF-0F05-9005-ED11663EAC61}"/>
              </a:ext>
            </a:extLst>
          </p:cNvPr>
          <p:cNvSpPr txBox="1">
            <a:spLocks/>
          </p:cNvSpPr>
          <p:nvPr/>
        </p:nvSpPr>
        <p:spPr>
          <a:xfrm>
            <a:off x="5231904" y="2496031"/>
            <a:ext cx="6408710" cy="1411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30936">
              <a:lnSpc>
                <a:spcPct val="110000"/>
              </a:lnSpc>
              <a:defRPr sz="33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600" b="1" dirty="0">
                <a:solidFill>
                  <a:schemeClr val="bg1"/>
                </a:solidFill>
              </a:rPr>
              <a:t>Adversarial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Defense</a:t>
            </a:r>
            <a:endParaRPr lang="ja-JP" altLang="en-US" sz="36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" name="Shape 115">
            <a:extLst>
              <a:ext uri="{FF2B5EF4-FFF2-40B4-BE49-F238E27FC236}">
                <a16:creationId xmlns:a16="http://schemas.microsoft.com/office/drawing/2014/main" id="{32E59A48-B2C5-1611-6DCE-41AFA1D6946E}"/>
              </a:ext>
            </a:extLst>
          </p:cNvPr>
          <p:cNvSpPr/>
          <p:nvPr/>
        </p:nvSpPr>
        <p:spPr>
          <a:xfrm>
            <a:off x="4798250" y="4090300"/>
            <a:ext cx="7393750" cy="821917"/>
          </a:xfrm>
          <a:prstGeom prst="rect">
            <a:avLst/>
          </a:prstGeom>
          <a:solidFill>
            <a:srgbClr val="C00000">
              <a:alpha val="795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lang="en-HK" dirty="0"/>
          </a:p>
        </p:txBody>
      </p:sp>
      <p:sp>
        <p:nvSpPr>
          <p:cNvPr id="11" name="Shape 118">
            <a:extLst>
              <a:ext uri="{FF2B5EF4-FFF2-40B4-BE49-F238E27FC236}">
                <a16:creationId xmlns:a16="http://schemas.microsoft.com/office/drawing/2014/main" id="{92B3D5C4-E909-5463-DDE4-B5619167BD6A}"/>
              </a:ext>
            </a:extLst>
          </p:cNvPr>
          <p:cNvSpPr txBox="1">
            <a:spLocks/>
          </p:cNvSpPr>
          <p:nvPr/>
        </p:nvSpPr>
        <p:spPr>
          <a:xfrm>
            <a:off x="5303912" y="4127354"/>
            <a:ext cx="6480720" cy="80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algn="l" defTabSz="621791">
              <a:lnSpc>
                <a:spcPct val="81000"/>
              </a:lnSpc>
              <a:spcBef>
                <a:spcPts val="600"/>
              </a:spcBef>
              <a:defRPr sz="163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姜育刚，马兴军，吴</a:t>
            </a:r>
            <a:r>
              <a:rPr lang="zh-CN" altLang="en-US" sz="20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祖煊 </a:t>
            </a:r>
            <a:endParaRPr lang="ja-JP" altLang="en-US" sz="2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21239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127448" y="1412776"/>
            <a:ext cx="89649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Early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Early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Training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Advanced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Adversarial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Training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Remaining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Recent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Progress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5414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Defensive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D561DB-F139-C622-564F-1B753544956A}"/>
              </a:ext>
            </a:extLst>
          </p:cNvPr>
          <p:cNvSpPr txBox="1"/>
          <p:nvPr/>
        </p:nvSpPr>
        <p:spPr>
          <a:xfrm>
            <a:off x="6744072" y="1872363"/>
            <a:ext cx="52565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/>
              <a:t>Making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large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logits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change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”small”</a:t>
            </a:r>
            <a:endParaRPr lang="en-US" altLang="zh-CN" sz="2000" dirty="0"/>
          </a:p>
          <a:p>
            <a:pPr marL="877888" lvl="1" indent="-342900">
              <a:buClr>
                <a:schemeClr val="accent1">
                  <a:lumMod val="50000"/>
                </a:schemeClr>
              </a:buClr>
              <a:buFont typeface="System Font Regular"/>
              <a:buChar char="‒"/>
            </a:pPr>
            <a:r>
              <a:rPr lang="en-US" altLang="zh-CN" sz="2000" dirty="0"/>
              <a:t>Scaling</a:t>
            </a:r>
            <a:r>
              <a:rPr lang="zh-CN" altLang="en-US" sz="2000" dirty="0"/>
              <a:t> </a:t>
            </a:r>
            <a:r>
              <a:rPr lang="en-US" altLang="zh-CN" sz="2000" dirty="0"/>
              <a:t>up</a:t>
            </a:r>
            <a:r>
              <a:rPr lang="zh-CN" altLang="en-US" sz="2000" dirty="0"/>
              <a:t> </a:t>
            </a:r>
            <a:r>
              <a:rPr lang="en-US" altLang="zh-CN" sz="2000" dirty="0"/>
              <a:t>logits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few</a:t>
            </a:r>
            <a:r>
              <a:rPr lang="zh-CN" altLang="en-US" sz="2000" dirty="0"/>
              <a:t> </a:t>
            </a:r>
            <a:r>
              <a:rPr lang="en-US" altLang="zh-CN" sz="2000" dirty="0"/>
              <a:t>magnitudes;</a:t>
            </a:r>
          </a:p>
          <a:p>
            <a:pPr marL="877888" lvl="1" indent="-342900">
              <a:buClr>
                <a:schemeClr val="accent1">
                  <a:lumMod val="50000"/>
                </a:schemeClr>
              </a:buClr>
              <a:buFont typeface="System Font Regular"/>
              <a:buChar char="‒"/>
            </a:pPr>
            <a:r>
              <a:rPr lang="en-US" altLang="zh-CN" sz="2000" dirty="0"/>
              <a:t>Retrain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last layer with</a:t>
            </a:r>
            <a:r>
              <a:rPr lang="zh-CN" altLang="en-US" sz="2000" dirty="0"/>
              <a:t> </a:t>
            </a:r>
            <a:r>
              <a:rPr lang="en-US" altLang="zh-CN" sz="2000" dirty="0"/>
              <a:t>scaled</a:t>
            </a:r>
            <a:r>
              <a:rPr lang="zh-CN" altLang="en-US" sz="2000" dirty="0"/>
              <a:t> </a:t>
            </a:r>
            <a:r>
              <a:rPr lang="en-US" altLang="zh-CN" sz="2000" dirty="0"/>
              <a:t>logits;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479376" y="6237312"/>
            <a:ext cx="8109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Pa</a:t>
            </a:r>
            <a:r>
              <a:rPr lang="en-US" altLang="zh-CN" sz="1400" dirty="0" err="1"/>
              <a:t>pernot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</a:t>
            </a:r>
            <a:r>
              <a:rPr lang="zh-CN" altLang="en-US" sz="1400" dirty="0"/>
              <a:t> </a:t>
            </a:r>
            <a:r>
              <a:rPr lang="en-AU" altLang="zh-CN" sz="1400" dirty="0"/>
              <a:t>Distillation as a </a:t>
            </a:r>
            <a:r>
              <a:rPr lang="en-AU" altLang="zh-CN" sz="1400" dirty="0" err="1"/>
              <a:t>defense</a:t>
            </a:r>
            <a:r>
              <a:rPr lang="en-AU" altLang="zh-CN" sz="1400" dirty="0"/>
              <a:t> to adversarial perturbations against deep neural networks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S&amp;P,</a:t>
            </a:r>
            <a:r>
              <a:rPr lang="zh-CN" altLang="en-US" sz="1400" dirty="0"/>
              <a:t> </a:t>
            </a:r>
            <a:r>
              <a:rPr lang="en-US" altLang="zh-CN" sz="1400" dirty="0"/>
              <a:t>2016</a:t>
            </a:r>
            <a:endParaRPr kumimoji="1" lang="zh-CN" altLang="en-US" sz="1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DE5D5E7-B6AA-BF28-FE16-539C034EF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366235"/>
            <a:ext cx="5256584" cy="429501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40B596C-01D2-8233-C8D9-B719C1483710}"/>
              </a:ext>
            </a:extLst>
          </p:cNvPr>
          <p:cNvSpPr/>
          <p:nvPr/>
        </p:nvSpPr>
        <p:spPr>
          <a:xfrm>
            <a:off x="4439816" y="2073582"/>
            <a:ext cx="1368152" cy="2304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C2B1FDC-FFB5-E490-A5D3-F12D2D0D33F6}"/>
              </a:ext>
            </a:extLst>
          </p:cNvPr>
          <p:cNvCxnSpPr/>
          <p:nvPr/>
        </p:nvCxnSpPr>
        <p:spPr>
          <a:xfrm flipH="1">
            <a:off x="5807968" y="2577638"/>
            <a:ext cx="1080120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15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Defensive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469082" y="6237312"/>
            <a:ext cx="8109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Pa</a:t>
            </a:r>
            <a:r>
              <a:rPr lang="en-US" altLang="zh-CN" sz="1400" dirty="0" err="1"/>
              <a:t>pernot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</a:t>
            </a:r>
            <a:r>
              <a:rPr lang="zh-CN" altLang="en-US" sz="1400" dirty="0"/>
              <a:t> </a:t>
            </a:r>
            <a:r>
              <a:rPr lang="en-AU" altLang="zh-CN" sz="1400" dirty="0"/>
              <a:t>Distillation as a </a:t>
            </a:r>
            <a:r>
              <a:rPr lang="en-AU" altLang="zh-CN" sz="1400" dirty="0" err="1"/>
              <a:t>defense</a:t>
            </a:r>
            <a:r>
              <a:rPr lang="en-AU" altLang="zh-CN" sz="1400" dirty="0"/>
              <a:t> to adversarial perturbations against deep neural networks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S&amp;P,</a:t>
            </a:r>
            <a:r>
              <a:rPr lang="zh-CN" altLang="en-US" sz="1400" dirty="0"/>
              <a:t> </a:t>
            </a:r>
            <a:r>
              <a:rPr lang="en-US" altLang="zh-CN" sz="1400" dirty="0"/>
              <a:t>2016</a:t>
            </a:r>
            <a:endParaRPr kumimoji="1" lang="zh-CN" altLang="en-US" sz="1400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071407A-84B0-0390-E7D9-955B3733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91" y="1909096"/>
            <a:ext cx="4268939" cy="3350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BCD185FD-2B3A-064A-7E67-D21AD0B3A635}"/>
                  </a:ext>
                </a:extLst>
              </p:cNvPr>
              <p:cNvSpPr txBox="1"/>
              <p:nvPr/>
            </p:nvSpPr>
            <p:spPr>
              <a:xfrm>
                <a:off x="5519936" y="1700808"/>
                <a:ext cx="3233834" cy="1167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BCD185FD-2B3A-064A-7E67-D21AD0B3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1700808"/>
                <a:ext cx="3233834" cy="1167051"/>
              </a:xfrm>
              <a:prstGeom prst="rect">
                <a:avLst/>
              </a:prstGeom>
              <a:blipFill>
                <a:blip r:embed="rId3"/>
                <a:stretch>
                  <a:fillRect t="-4301" b="-18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6">
            <a:extLst>
              <a:ext uri="{FF2B5EF4-FFF2-40B4-BE49-F238E27FC236}">
                <a16:creationId xmlns:a16="http://schemas.microsoft.com/office/drawing/2014/main" id="{B65127C9-4F7D-42BE-B605-DD7F8D42493A}"/>
              </a:ext>
            </a:extLst>
          </p:cNvPr>
          <p:cNvSpPr/>
          <p:nvPr/>
        </p:nvSpPr>
        <p:spPr bwMode="auto">
          <a:xfrm>
            <a:off x="6956833" y="3022078"/>
            <a:ext cx="360040" cy="884487"/>
          </a:xfrm>
          <a:prstGeom prst="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823EDDB3-EF17-75EB-A476-014E0C7FCCE3}"/>
                  </a:ext>
                </a:extLst>
              </p:cNvPr>
              <p:cNvSpPr txBox="1"/>
              <p:nvPr/>
            </p:nvSpPr>
            <p:spPr>
              <a:xfrm>
                <a:off x="5499695" y="4024945"/>
                <a:ext cx="3530325" cy="1167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823EDDB3-EF17-75EB-A476-014E0C7FC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95" y="4024945"/>
                <a:ext cx="3530325" cy="1167051"/>
              </a:xfrm>
              <a:prstGeom prst="rect">
                <a:avLst/>
              </a:prstGeom>
              <a:blipFill>
                <a:blip r:embed="rId4"/>
                <a:stretch>
                  <a:fillRect t="-4301" b="-18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8">
            <a:extLst>
              <a:ext uri="{FF2B5EF4-FFF2-40B4-BE49-F238E27FC236}">
                <a16:creationId xmlns:a16="http://schemas.microsoft.com/office/drawing/2014/main" id="{E900A418-2530-99CB-D387-63E30B100BBE}"/>
              </a:ext>
            </a:extLst>
          </p:cNvPr>
          <p:cNvSpPr/>
          <p:nvPr/>
        </p:nvSpPr>
        <p:spPr bwMode="auto">
          <a:xfrm>
            <a:off x="9029771" y="1928428"/>
            <a:ext cx="732208" cy="73844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rPr>
              <a:t>1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8" name="Oval 16">
            <a:extLst>
              <a:ext uri="{FF2B5EF4-FFF2-40B4-BE49-F238E27FC236}">
                <a16:creationId xmlns:a16="http://schemas.microsoft.com/office/drawing/2014/main" id="{A383DEC4-8750-6ADE-90D0-CEC1F143D4AE}"/>
              </a:ext>
            </a:extLst>
          </p:cNvPr>
          <p:cNvSpPr/>
          <p:nvPr/>
        </p:nvSpPr>
        <p:spPr bwMode="auto">
          <a:xfrm>
            <a:off x="9256879" y="4239247"/>
            <a:ext cx="732208" cy="73844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ea typeface="ＭＳ Ｐゴシック" pitchFamily="48" charset="-128"/>
              </a:rPr>
              <a:t>2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547A5F1-0A93-294B-A702-6F44EA70550D}"/>
              </a:ext>
            </a:extLst>
          </p:cNvPr>
          <p:cNvSpPr txBox="1"/>
          <p:nvPr/>
        </p:nvSpPr>
        <p:spPr>
          <a:xfrm>
            <a:off x="7352070" y="312323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Distillation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1800" dirty="0"/>
              <a:t>temperature</a:t>
            </a:r>
            <a:r>
              <a:rPr lang="zh-CN" altLang="en-US" sz="1800" dirty="0"/>
              <a:t> </a:t>
            </a:r>
            <a:r>
              <a:rPr lang="en-US" altLang="zh-CN" sz="1800" dirty="0"/>
              <a:t>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33549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Defensive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335360" y="6237312"/>
            <a:ext cx="8109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Pa</a:t>
            </a:r>
            <a:r>
              <a:rPr lang="en-US" altLang="zh-CN" sz="1400" dirty="0" err="1"/>
              <a:t>pernot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</a:t>
            </a:r>
            <a:r>
              <a:rPr lang="zh-CN" altLang="en-US" sz="1400" dirty="0"/>
              <a:t> </a:t>
            </a:r>
            <a:r>
              <a:rPr lang="en-AU" altLang="zh-CN" sz="1400" dirty="0"/>
              <a:t>Distillation as a </a:t>
            </a:r>
            <a:r>
              <a:rPr lang="en-AU" altLang="zh-CN" sz="1400" dirty="0" err="1"/>
              <a:t>defense</a:t>
            </a:r>
            <a:r>
              <a:rPr lang="en-AU" altLang="zh-CN" sz="1400" dirty="0"/>
              <a:t> to adversarial perturbations against deep neural networks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S&amp;P,</a:t>
            </a:r>
            <a:r>
              <a:rPr lang="zh-CN" altLang="en-US" sz="1400" dirty="0"/>
              <a:t> </a:t>
            </a:r>
            <a:r>
              <a:rPr lang="en-US" altLang="zh-CN" sz="1400" dirty="0"/>
              <a:t>2016</a:t>
            </a:r>
            <a:endParaRPr kumimoji="1"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1A029B-D151-A018-1565-F82F2BF0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27" y="1581377"/>
            <a:ext cx="10464946" cy="39604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29F4392-569E-4AB2-415C-B321583DE689}"/>
              </a:ext>
            </a:extLst>
          </p:cNvPr>
          <p:cNvSpPr/>
          <p:nvPr/>
        </p:nvSpPr>
        <p:spPr>
          <a:xfrm>
            <a:off x="3311799" y="4173665"/>
            <a:ext cx="2088232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9562A3-6E04-979B-A24F-F762E0E65B1E}"/>
              </a:ext>
            </a:extLst>
          </p:cNvPr>
          <p:cNvSpPr/>
          <p:nvPr/>
        </p:nvSpPr>
        <p:spPr>
          <a:xfrm>
            <a:off x="8856415" y="4173665"/>
            <a:ext cx="2088232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718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Defensive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479376" y="6237312"/>
            <a:ext cx="8109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Pa</a:t>
            </a:r>
            <a:r>
              <a:rPr lang="en-US" altLang="zh-CN" sz="1400" dirty="0" err="1"/>
              <a:t>pernot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</a:t>
            </a:r>
            <a:r>
              <a:rPr lang="zh-CN" altLang="en-US" sz="1400" dirty="0"/>
              <a:t> </a:t>
            </a:r>
            <a:r>
              <a:rPr lang="en-AU" altLang="zh-CN" sz="1400" dirty="0"/>
              <a:t>Distillation as a </a:t>
            </a:r>
            <a:r>
              <a:rPr lang="en-AU" altLang="zh-CN" sz="1400" dirty="0" err="1"/>
              <a:t>defense</a:t>
            </a:r>
            <a:r>
              <a:rPr lang="en-AU" altLang="zh-CN" sz="1400" dirty="0"/>
              <a:t> to adversarial perturbations against deep neural networks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S&amp;P,</a:t>
            </a:r>
            <a:r>
              <a:rPr lang="zh-CN" altLang="en-US" sz="1400" dirty="0"/>
              <a:t> </a:t>
            </a:r>
            <a:r>
              <a:rPr lang="en-US" altLang="zh-CN" sz="1400" dirty="0"/>
              <a:t>2016</a:t>
            </a:r>
            <a:endParaRPr kumimoji="1"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44CF0B-7FA7-EB3E-6623-002EAA8F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704" y="1220828"/>
            <a:ext cx="7414592" cy="4855875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1AE13A2-FA0C-7EA5-DAA3-C5973CBDBBA1}"/>
              </a:ext>
            </a:extLst>
          </p:cNvPr>
          <p:cNvCxnSpPr>
            <a:cxnSpLocks/>
          </p:cNvCxnSpPr>
          <p:nvPr/>
        </p:nvCxnSpPr>
        <p:spPr>
          <a:xfrm>
            <a:off x="5519936" y="1916832"/>
            <a:ext cx="3618236" cy="2551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30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Defensive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479376" y="6237312"/>
            <a:ext cx="8109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Pa</a:t>
            </a:r>
            <a:r>
              <a:rPr lang="en-US" altLang="zh-CN" sz="1400" dirty="0" err="1"/>
              <a:t>pernot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</a:t>
            </a:r>
            <a:r>
              <a:rPr lang="zh-CN" altLang="en-US" sz="1400" dirty="0"/>
              <a:t> </a:t>
            </a:r>
            <a:r>
              <a:rPr lang="en-AU" altLang="zh-CN" sz="1400" dirty="0"/>
              <a:t>Distillation as a </a:t>
            </a:r>
            <a:r>
              <a:rPr lang="en-AU" altLang="zh-CN" sz="1400" dirty="0" err="1"/>
              <a:t>defense</a:t>
            </a:r>
            <a:r>
              <a:rPr lang="en-AU" altLang="zh-CN" sz="1400" dirty="0"/>
              <a:t> to adversarial perturbations against deep neural networks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S&amp;P,</a:t>
            </a:r>
            <a:r>
              <a:rPr lang="zh-CN" altLang="en-US" sz="1400" dirty="0"/>
              <a:t> </a:t>
            </a:r>
            <a:r>
              <a:rPr lang="en-US" altLang="zh-CN" sz="1400" dirty="0"/>
              <a:t>2016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2">
                <a:extLst>
                  <a:ext uri="{FF2B5EF4-FFF2-40B4-BE49-F238E27FC236}">
                    <a16:creationId xmlns:a16="http://schemas.microsoft.com/office/drawing/2014/main" id="{8B676BFA-C037-6E9B-F11F-248814E13C36}"/>
                  </a:ext>
                </a:extLst>
              </p:cNvPr>
              <p:cNvSpPr/>
              <p:nvPr/>
            </p:nvSpPr>
            <p:spPr>
              <a:xfrm>
                <a:off x="1273176" y="1465076"/>
                <a:ext cx="9906000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Distillation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makes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input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gradients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to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be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small!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12">
                <a:extLst>
                  <a:ext uri="{FF2B5EF4-FFF2-40B4-BE49-F238E27FC236}">
                    <a16:creationId xmlns:a16="http://schemas.microsoft.com/office/drawing/2014/main" id="{8B676BFA-C037-6E9B-F11F-248814E13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76" y="1465076"/>
                <a:ext cx="9906000" cy="461665"/>
              </a:xfrm>
              <a:prstGeom prst="rect">
                <a:avLst/>
              </a:prstGeom>
              <a:blipFill>
                <a:blip r:embed="rId2"/>
                <a:stretch>
                  <a:fillRect t="-5128" b="-256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">
            <a:extLst>
              <a:ext uri="{FF2B5EF4-FFF2-40B4-BE49-F238E27FC236}">
                <a16:creationId xmlns:a16="http://schemas.microsoft.com/office/drawing/2014/main" id="{F228CD8B-C98E-0ABF-1678-FBBCC85D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80" y="2313801"/>
            <a:ext cx="9906000" cy="35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9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Defensive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Robust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335360" y="6237312"/>
            <a:ext cx="10199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err="1"/>
              <a:t>Carlini</a:t>
            </a:r>
            <a:r>
              <a:rPr lang="en-AU" altLang="zh-CN" sz="1400" dirty="0"/>
              <a:t>, Nicholas, and David Wagner. "Defensive distillation is not robust to adversarial examples." </a:t>
            </a:r>
            <a:r>
              <a:rPr lang="en-AU" altLang="zh-CN" sz="1400" dirty="0" err="1"/>
              <a:t>arXiv</a:t>
            </a:r>
            <a:r>
              <a:rPr lang="en-AU" altLang="zh-CN" sz="1400" dirty="0"/>
              <a:t> preprint arXiv:1607.04311 (2016).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52B44E8C-FC43-775F-D0D7-6618032F03E4}"/>
                  </a:ext>
                </a:extLst>
              </p:cNvPr>
              <p:cNvSpPr txBox="1"/>
              <p:nvPr/>
            </p:nvSpPr>
            <p:spPr>
              <a:xfrm>
                <a:off x="1545145" y="3252853"/>
                <a:ext cx="3566810" cy="482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52B44E8C-FC43-775F-D0D7-6618032F0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145" y="3252853"/>
                <a:ext cx="3566810" cy="482248"/>
              </a:xfrm>
              <a:prstGeom prst="rect">
                <a:avLst/>
              </a:prstGeom>
              <a:blipFill>
                <a:blip r:embed="rId2"/>
                <a:stretch>
                  <a:fillRect l="-1418" t="-10256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3">
            <a:extLst>
              <a:ext uri="{FF2B5EF4-FFF2-40B4-BE49-F238E27FC236}">
                <a16:creationId xmlns:a16="http://schemas.microsoft.com/office/drawing/2014/main" id="{8A6DEE22-4FC8-102F-9C3A-8EFBD2D6C2AD}"/>
              </a:ext>
            </a:extLst>
          </p:cNvPr>
          <p:cNvSpPr txBox="1"/>
          <p:nvPr/>
        </p:nvSpPr>
        <p:spPr>
          <a:xfrm>
            <a:off x="1443681" y="1671578"/>
            <a:ext cx="9808326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dirty="0"/>
              <a:t>It</a:t>
            </a:r>
            <a:r>
              <a:rPr lang="zh-CN" altLang="en-US" sz="2500" dirty="0"/>
              <a:t> </a:t>
            </a:r>
            <a:r>
              <a:rPr lang="en-US" altLang="zh-CN" sz="2500" dirty="0"/>
              <a:t>can</a:t>
            </a:r>
            <a:r>
              <a:rPr lang="zh-CN" altLang="en-US" sz="2500" dirty="0"/>
              <a:t> </a:t>
            </a:r>
            <a:r>
              <a:rPr lang="en-US" altLang="zh-CN" sz="2500" dirty="0"/>
              <a:t>be</a:t>
            </a:r>
            <a:r>
              <a:rPr lang="zh-CN" altLang="en-US" sz="2500" dirty="0"/>
              <a:t> </a:t>
            </a:r>
            <a:r>
              <a:rPr lang="en-US" altLang="zh-CN" sz="2500" dirty="0"/>
              <a:t>evaded</a:t>
            </a:r>
            <a:r>
              <a:rPr lang="zh-CN" altLang="en-US" sz="2500" dirty="0"/>
              <a:t> </a:t>
            </a:r>
            <a:r>
              <a:rPr lang="en-US" altLang="zh-CN" sz="2500" dirty="0"/>
              <a:t>by</a:t>
            </a:r>
            <a:r>
              <a:rPr lang="zh-CN" altLang="en-US" sz="2500" dirty="0"/>
              <a:t> </a:t>
            </a:r>
            <a:r>
              <a:rPr lang="en-US" altLang="zh-CN" sz="2500" dirty="0"/>
              <a:t>attacking</a:t>
            </a:r>
            <a:r>
              <a:rPr lang="zh-CN" altLang="en-US" sz="2500" dirty="0"/>
              <a:t> </a:t>
            </a:r>
            <a:r>
              <a:rPr lang="en-US" altLang="zh-CN" sz="2500" dirty="0"/>
              <a:t>the</a:t>
            </a:r>
            <a:r>
              <a:rPr lang="zh-CN" altLang="en-US" sz="2500" dirty="0"/>
              <a:t> </a:t>
            </a:r>
            <a:r>
              <a:rPr lang="en-US" altLang="zh-CN" sz="2500" dirty="0"/>
              <a:t>distilled</a:t>
            </a:r>
            <a:r>
              <a:rPr lang="zh-CN" altLang="en-US" sz="2500" dirty="0"/>
              <a:t> </a:t>
            </a:r>
            <a:r>
              <a:rPr lang="en-US" altLang="zh-CN" sz="2500" dirty="0"/>
              <a:t>network</a:t>
            </a:r>
            <a:r>
              <a:rPr lang="zh-CN" altLang="en-US" sz="2500" dirty="0"/>
              <a:t> </a:t>
            </a:r>
            <a:r>
              <a:rPr lang="en-US" altLang="zh-CN" sz="2500" dirty="0"/>
              <a:t>with</a:t>
            </a:r>
            <a:r>
              <a:rPr lang="zh-CN" altLang="en-US" sz="2500" dirty="0"/>
              <a:t> </a:t>
            </a:r>
            <a:r>
              <a:rPr lang="en-US" altLang="zh-CN" sz="2500" dirty="0"/>
              <a:t>the</a:t>
            </a:r>
            <a:r>
              <a:rPr lang="zh-CN" altLang="en-US" sz="2500" dirty="0"/>
              <a:t> </a:t>
            </a:r>
            <a:r>
              <a:rPr lang="en-US" altLang="zh-CN" sz="2500" dirty="0"/>
              <a:t>temperature</a:t>
            </a:r>
            <a:r>
              <a:rPr lang="zh-CN" altLang="en-US" sz="2500" dirty="0"/>
              <a:t> </a:t>
            </a:r>
            <a:r>
              <a:rPr lang="en-US" altLang="zh-CN" sz="2500" dirty="0"/>
              <a:t>T.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9">
                <a:extLst>
                  <a:ext uri="{FF2B5EF4-FFF2-40B4-BE49-F238E27FC236}">
                    <a16:creationId xmlns:a16="http://schemas.microsoft.com/office/drawing/2014/main" id="{3953A95B-034B-0AA8-C033-E73155BC4E97}"/>
                  </a:ext>
                </a:extLst>
              </p:cNvPr>
              <p:cNvSpPr/>
              <p:nvPr/>
            </p:nvSpPr>
            <p:spPr>
              <a:xfrm>
                <a:off x="1545145" y="2701650"/>
                <a:ext cx="4226606" cy="482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sign</m:t>
                          </m:r>
                        </m:fName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8" name="Rectangle 9">
                <a:extLst>
                  <a:ext uri="{FF2B5EF4-FFF2-40B4-BE49-F238E27FC236}">
                    <a16:creationId xmlns:a16="http://schemas.microsoft.com/office/drawing/2014/main" id="{3953A95B-034B-0AA8-C033-E73155BC4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145" y="2701650"/>
                <a:ext cx="4226606" cy="482248"/>
              </a:xfrm>
              <a:prstGeom prst="rect">
                <a:avLst/>
              </a:prstGeom>
              <a:blipFill>
                <a:blip r:embed="rId3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F254106-BF0D-DF21-F5B1-3E51DEED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565" y="2292843"/>
            <a:ext cx="4456979" cy="38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28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Lessons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Learned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263352" y="6237312"/>
            <a:ext cx="10199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err="1"/>
              <a:t>Carlini</a:t>
            </a:r>
            <a:r>
              <a:rPr lang="en-AU" altLang="zh-CN" sz="1400" dirty="0"/>
              <a:t>, Nicholas, and David Wagner. "Defensive distillation is not robust to adversarial examples." </a:t>
            </a:r>
            <a:r>
              <a:rPr lang="en-AU" altLang="zh-CN" sz="1400" dirty="0" err="1"/>
              <a:t>arXiv</a:t>
            </a:r>
            <a:r>
              <a:rPr lang="en-AU" altLang="zh-CN" sz="1400" dirty="0"/>
              <a:t> preprint arXiv:1607.04311 (2016).</a:t>
            </a:r>
            <a:endParaRPr kumimoji="1"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2E2AB8-6C40-3E90-37C0-843A490DF9A5}"/>
              </a:ext>
            </a:extLst>
          </p:cNvPr>
          <p:cNvSpPr txBox="1"/>
          <p:nvPr/>
        </p:nvSpPr>
        <p:spPr>
          <a:xfrm>
            <a:off x="1163452" y="1628800"/>
            <a:ext cx="986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Distillation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good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solution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robustness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Vanishing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gradients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still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recovered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reverse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operation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should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 evaluated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against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adaptive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robustness</a:t>
            </a:r>
          </a:p>
        </p:txBody>
      </p:sp>
    </p:spTree>
    <p:extLst>
      <p:ext uri="{BB962C8B-B14F-4D97-AF65-F5344CB8AC3E}">
        <p14:creationId xmlns:p14="http://schemas.microsoft.com/office/powerpoint/2010/main" val="313207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Regularization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340201" y="6021288"/>
            <a:ext cx="1150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Ross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"Improving the adversarial robustness and interpretability of deep neural networks by regularizing their input gradients."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AAAI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2018.</a:t>
            </a:r>
          </a:p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Drucker, Harris, and Yann Le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Cun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“Improving generalization performance using double backpropagation.”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TNN,1992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</a:t>
            </a:r>
            <a:endParaRPr kumimoji="1" lang="zh-CN" alt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429181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80BF9BBD-7CF6-1169-33FE-875DD31F222E}"/>
                  </a:ext>
                </a:extLst>
              </p:cNvPr>
              <p:cNvSpPr/>
              <p:nvPr/>
            </p:nvSpPr>
            <p:spPr>
              <a:xfrm>
                <a:off x="3252147" y="2365285"/>
                <a:ext cx="5428474" cy="504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80BF9BBD-7CF6-1169-33FE-875DD31F2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147" y="2365285"/>
                <a:ext cx="5428474" cy="504946"/>
              </a:xfrm>
              <a:prstGeom prst="rect">
                <a:avLst/>
              </a:prstGeom>
              <a:blipFill>
                <a:blip r:embed="rId2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27095D6F-C67F-C326-24F8-76384D45871A}"/>
              </a:ext>
            </a:extLst>
          </p:cNvPr>
          <p:cNvSpPr/>
          <p:nvPr/>
        </p:nvSpPr>
        <p:spPr bwMode="auto">
          <a:xfrm rot="5400000">
            <a:off x="7095791" y="2031000"/>
            <a:ext cx="306950" cy="2018501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0426640-67B0-115A-927C-911E2FA8F907}"/>
              </a:ext>
            </a:extLst>
          </p:cNvPr>
          <p:cNvSpPr/>
          <p:nvPr/>
        </p:nvSpPr>
        <p:spPr bwMode="auto">
          <a:xfrm rot="5400000">
            <a:off x="5008635" y="2304803"/>
            <a:ext cx="306950" cy="1444591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9CC9D-404B-DDC8-D693-B6EDAB15337C}"/>
              </a:ext>
            </a:extLst>
          </p:cNvPr>
          <p:cNvSpPr txBox="1"/>
          <p:nvPr/>
        </p:nvSpPr>
        <p:spPr>
          <a:xfrm>
            <a:off x="4134250" y="322912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Classification</a:t>
            </a:r>
            <a:r>
              <a:rPr lang="zh-CN" altLang="en-US" sz="1800" dirty="0"/>
              <a:t> </a:t>
            </a:r>
            <a:r>
              <a:rPr lang="en-US" altLang="zh-CN" sz="1800" dirty="0"/>
              <a:t>loss</a:t>
            </a:r>
            <a:endParaRPr lang="en-US" sz="1800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E27C6110-BEAB-20CF-7854-CBD71AA2D800}"/>
              </a:ext>
            </a:extLst>
          </p:cNvPr>
          <p:cNvSpPr txBox="1"/>
          <p:nvPr/>
        </p:nvSpPr>
        <p:spPr>
          <a:xfrm>
            <a:off x="5884406" y="322912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Input</a:t>
            </a:r>
            <a:r>
              <a:rPr lang="zh-CN" altLang="en-US" sz="1800" dirty="0"/>
              <a:t> </a:t>
            </a:r>
            <a:r>
              <a:rPr lang="en-US" altLang="zh-CN" sz="1800" dirty="0"/>
              <a:t>gradients</a:t>
            </a:r>
            <a:r>
              <a:rPr lang="zh-CN" altLang="en-US" sz="1800" dirty="0"/>
              <a:t> </a:t>
            </a:r>
            <a:r>
              <a:rPr lang="en-US" altLang="zh-CN" sz="1800" dirty="0"/>
              <a:t>regularization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2E6C6256-C9BA-5F81-045F-9E7B31696292}"/>
                  </a:ext>
                </a:extLst>
              </p:cNvPr>
              <p:cNvSpPr/>
              <p:nvPr/>
            </p:nvSpPr>
            <p:spPr>
              <a:xfrm>
                <a:off x="1142999" y="1539053"/>
                <a:ext cx="9906000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Directly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regularize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the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input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gradients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to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be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small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2E6C6256-C9BA-5F81-045F-9E7B31696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1539053"/>
                <a:ext cx="9906000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714710E-CFBC-E351-E6AD-7FB5F9272264}"/>
              </a:ext>
            </a:extLst>
          </p:cNvPr>
          <p:cNvSpPr txBox="1"/>
          <p:nvPr/>
        </p:nvSpPr>
        <p:spPr>
          <a:xfrm>
            <a:off x="1142997" y="4093477"/>
            <a:ext cx="9906001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Related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/>
              <a:t>double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backpropagation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proposed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AU" altLang="zh-CN" sz="2000" dirty="0"/>
              <a:t>Drucker and Le </a:t>
            </a:r>
            <a:r>
              <a:rPr kumimoji="1" lang="en-AU" altLang="zh-CN" sz="2000" dirty="0" err="1"/>
              <a:t>Cun</a:t>
            </a:r>
            <a:r>
              <a:rPr kumimoji="1" lang="en-AU" altLang="zh-CN" sz="2000" dirty="0"/>
              <a:t> (1992)</a:t>
            </a:r>
            <a:r>
              <a:rPr kumimoji="1" lang="en-US" altLang="zh-CN" sz="2000" dirty="0"/>
              <a:t>:</a:t>
            </a:r>
            <a:endParaRPr kumimoji="1" lang="zh-CN" altLang="en-US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CB2A36C-C800-CBB9-3D72-A746BA93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714" y="4821706"/>
            <a:ext cx="3982445" cy="6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44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Regularization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364302" y="6237312"/>
            <a:ext cx="11463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Ross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"Improving the adversarial robustness and interpretability of deep neural networks by regularizing their input gradients."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AAAI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2018.</a:t>
            </a:r>
            <a:endParaRPr kumimoji="1" lang="zh-CN" altLang="en-US" sz="1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403461-F557-D762-CB8F-FCB557809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19" y="1447162"/>
            <a:ext cx="10370137" cy="34926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187414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2360CF3-A8DC-8B3A-366B-3E3B216A2F06}"/>
              </a:ext>
            </a:extLst>
          </p:cNvPr>
          <p:cNvSpPr txBox="1"/>
          <p:nvPr/>
        </p:nvSpPr>
        <p:spPr>
          <a:xfrm>
            <a:off x="2354815" y="5199583"/>
            <a:ext cx="7482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Issues: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1)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limited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adversarial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robustness,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2)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hurts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learning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055A910-D918-9E39-BAF0-B7819AC3F28C}"/>
              </a:ext>
            </a:extLst>
          </p:cNvPr>
          <p:cNvSpPr txBox="1"/>
          <p:nvPr/>
        </p:nvSpPr>
        <p:spPr>
          <a:xfrm>
            <a:off x="623392" y="240969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蒸馏的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778253-27CF-36A8-C200-08E2989F1B69}"/>
              </a:ext>
            </a:extLst>
          </p:cNvPr>
          <p:cNvSpPr txBox="1"/>
          <p:nvPr/>
        </p:nvSpPr>
        <p:spPr>
          <a:xfrm>
            <a:off x="216851" y="334993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对抗训练的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E89FAC-1208-1DD2-4653-67C5D295C79C}"/>
              </a:ext>
            </a:extLst>
          </p:cNvPr>
          <p:cNvSpPr txBox="1"/>
          <p:nvPr/>
        </p:nvSpPr>
        <p:spPr>
          <a:xfrm>
            <a:off x="364302" y="420983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正则化的</a:t>
            </a:r>
          </a:p>
        </p:txBody>
      </p:sp>
    </p:spTree>
    <p:extLst>
      <p:ext uri="{BB962C8B-B14F-4D97-AF65-F5344CB8AC3E}">
        <p14:creationId xmlns:p14="http://schemas.microsoft.com/office/powerpoint/2010/main" val="138240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标题 2047">
            <a:extLst>
              <a:ext uri="{FF2B5EF4-FFF2-40B4-BE49-F238E27FC236}">
                <a16:creationId xmlns:a16="http://schemas.microsoft.com/office/drawing/2014/main" id="{2C956688-2D20-8472-F2FA-B0241DA2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937104" cy="572971"/>
          </a:xfrm>
        </p:spPr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2057" name="Picture 22" descr="ai4 | The Reality Check">
            <a:extLst>
              <a:ext uri="{FF2B5EF4-FFF2-40B4-BE49-F238E27FC236}">
                <a16:creationId xmlns:a16="http://schemas.microsoft.com/office/drawing/2014/main" id="{F8554BD2-D082-A978-AC30-1340C036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440" y="3573015"/>
            <a:ext cx="2964559" cy="26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126">
            <a:extLst>
              <a:ext uri="{FF2B5EF4-FFF2-40B4-BE49-F238E27FC236}">
                <a16:creationId xmlns:a16="http://schemas.microsoft.com/office/drawing/2014/main" id="{2DF8B1C5-F4BD-169E-F832-7D76A4D33156}"/>
              </a:ext>
            </a:extLst>
          </p:cNvPr>
          <p:cNvSpPr/>
          <p:nvPr/>
        </p:nvSpPr>
        <p:spPr>
          <a:xfrm>
            <a:off x="1217050" y="1340768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Example</a:t>
            </a:r>
            <a:r>
              <a:rPr lang="zh-CN" altLang="en-US" sz="3200" dirty="0"/>
              <a:t> </a:t>
            </a:r>
            <a:r>
              <a:rPr lang="en-US" altLang="zh-CN" sz="3200" dirty="0"/>
              <a:t>Detection</a:t>
            </a:r>
            <a:endParaRPr sz="3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5C218A-BE89-BEF6-5606-D7F0003D93C7}"/>
              </a:ext>
            </a:extLst>
          </p:cNvPr>
          <p:cNvSpPr txBox="1"/>
          <p:nvPr/>
        </p:nvSpPr>
        <p:spPr>
          <a:xfrm>
            <a:off x="2043926" y="2337493"/>
            <a:ext cx="68603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000" dirty="0"/>
              <a:t>Secondary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Classification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Methods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二级分类法</a:t>
            </a:r>
            <a:r>
              <a:rPr kumimoji="1" lang="en-US" altLang="zh-CN" sz="2000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0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000" dirty="0"/>
              <a:t>Principle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Component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Analysis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主成分分析法，</a:t>
            </a:r>
            <a:r>
              <a:rPr kumimoji="1" lang="en-US" altLang="zh-CN" sz="2000" dirty="0"/>
              <a:t>PCA)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0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000" dirty="0"/>
              <a:t>Distribution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Detection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Methods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分布检测法</a:t>
            </a:r>
            <a:r>
              <a:rPr kumimoji="1" lang="en-US" altLang="zh-CN" sz="2000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0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000" dirty="0"/>
              <a:t>Prediction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Inconsistency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预测不一致性</a:t>
            </a:r>
            <a:r>
              <a:rPr kumimoji="1" lang="en-US" altLang="zh-CN" sz="2000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0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000" dirty="0"/>
              <a:t>Reconstruction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Inconsistency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重建不一致性</a:t>
            </a:r>
            <a:r>
              <a:rPr kumimoji="1" lang="en-US" altLang="zh-CN" sz="2000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0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000" dirty="0"/>
              <a:t>Trapping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Detection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诱捕检测法</a:t>
            </a:r>
            <a:r>
              <a:rPr kumimoji="1" lang="en-US" altLang="zh-CN" sz="2000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60129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Squeezing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420011" y="6237312"/>
            <a:ext cx="819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</a:rPr>
              <a:t>Xu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"Feature squeezing: Detecting adversarial examples in deep neural networks."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NDSS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2018.</a:t>
            </a:r>
            <a:endParaRPr kumimoji="1" lang="zh-CN" alt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05273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347BBD38-0ABB-7C32-FABA-86A769172FE0}"/>
              </a:ext>
            </a:extLst>
          </p:cNvPr>
          <p:cNvSpPr/>
          <p:nvPr/>
        </p:nvSpPr>
        <p:spPr>
          <a:xfrm>
            <a:off x="1143000" y="1221603"/>
            <a:ext cx="9906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Compress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input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space</a:t>
            </a:r>
            <a:endParaRPr lang="en-US" altLang="zh-CN" sz="2400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A54DB51-D0C7-949F-565C-231A30308CDE}"/>
              </a:ext>
            </a:extLst>
          </p:cNvPr>
          <p:cNvSpPr txBox="1"/>
          <p:nvPr/>
        </p:nvSpPr>
        <p:spPr>
          <a:xfrm>
            <a:off x="2466150" y="5271591"/>
            <a:ext cx="7158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It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also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hurts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performance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large-scale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image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datasets.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61078A53-96FE-D59C-A878-0BFD13AE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1973707"/>
            <a:ext cx="7056784" cy="30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41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9F8A14B-6EFC-AB63-14E7-90373AAB2322}"/>
              </a:ext>
            </a:extLst>
          </p:cNvPr>
          <p:cNvSpPr/>
          <p:nvPr/>
        </p:nvSpPr>
        <p:spPr>
          <a:xfrm>
            <a:off x="7968208" y="3356992"/>
            <a:ext cx="3960440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Thermometer </a:t>
            </a:r>
            <a:r>
              <a:rPr lang="en-US" altLang="zh-CN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AU" altLang="zh-CN" sz="3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ncoding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346790" y="6237312"/>
            <a:ext cx="797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Buckman et al. "Thermometer encoding: One hot way to resist adversarial examples."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ICLR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2018.</a:t>
            </a:r>
            <a:endParaRPr kumimoji="1" lang="zh-CN" alt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05273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347BBD38-0ABB-7C32-FABA-86A769172FE0}"/>
              </a:ext>
            </a:extLst>
          </p:cNvPr>
          <p:cNvSpPr/>
          <p:nvPr/>
        </p:nvSpPr>
        <p:spPr>
          <a:xfrm>
            <a:off x="1143000" y="1110568"/>
            <a:ext cx="9906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Discretize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input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break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small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noise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129BD7-F94A-77E3-7B77-CCBAD5B52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744574"/>
            <a:ext cx="8208912" cy="13201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290DAE-92BF-FF8E-A436-1A4D206F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19" y="3097311"/>
            <a:ext cx="6909420" cy="27799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84FC9B-A53C-2693-13E6-9110D248F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134" y="3608654"/>
            <a:ext cx="3554580" cy="3693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FD8038-4753-D4A3-A36C-06DE8321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357" y="4217367"/>
            <a:ext cx="3184218" cy="33665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C17E833-2295-5657-6207-08BAC664B2A1}"/>
              </a:ext>
            </a:extLst>
          </p:cNvPr>
          <p:cNvSpPr txBox="1"/>
          <p:nvPr/>
        </p:nvSpPr>
        <p:spPr>
          <a:xfrm>
            <a:off x="8336356" y="4866913"/>
            <a:ext cx="338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Proposed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Thermometer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Encoding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51411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FD88-3695-00CB-6F3D-01BA416D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Transformations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E7B73B-948E-B918-B1F4-51A773D13ECD}"/>
              </a:ext>
            </a:extLst>
          </p:cNvPr>
          <p:cNvSpPr txBox="1"/>
          <p:nvPr/>
        </p:nvSpPr>
        <p:spPr>
          <a:xfrm>
            <a:off x="538808" y="6237312"/>
            <a:ext cx="6897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Guo et al. "Countering Adversarial Images using Input Transformations."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ICLR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2018.</a:t>
            </a:r>
            <a:endParaRPr kumimoji="1"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93DA47-49DE-B075-F9A4-C70F96460DE3}"/>
              </a:ext>
            </a:extLst>
          </p:cNvPr>
          <p:cNvSpPr txBox="1"/>
          <p:nvPr/>
        </p:nvSpPr>
        <p:spPr>
          <a:xfrm>
            <a:off x="1173803" y="1124744"/>
            <a:ext cx="6084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Image cropping and rescaling</a:t>
            </a: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Bit-depth reduction</a:t>
            </a:r>
          </a:p>
          <a:p>
            <a:pPr marL="571500" indent="-571500">
              <a:buFont typeface="Wingdings" pitchFamily="2" charset="2"/>
              <a:buChar char="p"/>
            </a:pPr>
            <a:r>
              <a:rPr lang="en-AU" altLang="zh-CN" sz="2400" dirty="0"/>
              <a:t>JPEG compression</a:t>
            </a:r>
          </a:p>
          <a:p>
            <a:pPr marL="571500" indent="-571500">
              <a:buFont typeface="Wingdings" pitchFamily="2" charset="2"/>
              <a:buChar char="p"/>
            </a:pPr>
            <a:r>
              <a:rPr lang="en-US" altLang="zh-CN" sz="2400" dirty="0"/>
              <a:t>Total</a:t>
            </a:r>
            <a:r>
              <a:rPr lang="zh-CN" altLang="en-US" sz="2400" dirty="0"/>
              <a:t> </a:t>
            </a:r>
            <a:r>
              <a:rPr lang="en-US" altLang="zh-CN" sz="2400" dirty="0"/>
              <a:t>variance</a:t>
            </a:r>
            <a:r>
              <a:rPr lang="zh-CN" altLang="en-US" sz="2400" dirty="0"/>
              <a:t> </a:t>
            </a:r>
            <a:r>
              <a:rPr lang="en-US" altLang="zh-CN" sz="2400" dirty="0"/>
              <a:t>minimization</a:t>
            </a:r>
            <a:endParaRPr lang="en-AU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lang="en-US" altLang="zh-CN" sz="2400" dirty="0"/>
              <a:t>I</a:t>
            </a:r>
            <a:r>
              <a:rPr lang="en-AU" altLang="zh-CN" sz="2400" dirty="0"/>
              <a:t>mage quilting</a:t>
            </a:r>
            <a:endParaRPr kumimoji="1"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243405-5F02-4742-7E6B-589187EAF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30" y="3217564"/>
            <a:ext cx="7772400" cy="2396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452470-F79C-02AF-B3FB-309769E1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1108531"/>
            <a:ext cx="3074376" cy="308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96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FD88-3695-00CB-6F3D-01BA416D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089232" cy="572971"/>
          </a:xfrm>
        </p:spPr>
        <p:txBody>
          <a:bodyPr/>
          <a:lstStyle/>
          <a:p>
            <a:r>
              <a:rPr kumimoji="1" lang="en-US" altLang="zh-CN" sz="3200" dirty="0"/>
              <a:t>Obfuscated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Gradients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=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Fake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Robustness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E7B73B-948E-B918-B1F4-51A773D13ECD}"/>
              </a:ext>
            </a:extLst>
          </p:cNvPr>
          <p:cNvSpPr txBox="1"/>
          <p:nvPr/>
        </p:nvSpPr>
        <p:spPr>
          <a:xfrm>
            <a:off x="407368" y="6021288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Athalye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“ Obfuscated Gradients Give a False Sense of Security: Circumventing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Defenses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Adversarial Examples.”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ICML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Athalye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 Synthesizing robust adversarial examples.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ICML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201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F961F254-522A-4F88-3A82-4546DC0E7989}"/>
              </a:ext>
            </a:extLst>
          </p:cNvPr>
          <p:cNvSpPr/>
          <p:nvPr/>
        </p:nvSpPr>
        <p:spPr>
          <a:xfrm>
            <a:off x="623392" y="1268760"/>
            <a:ext cx="705678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altLang="zh-CN" sz="2000" b="1" u="sng" dirty="0"/>
              <a:t>Backward Pass Differentiable Approximation </a:t>
            </a:r>
            <a:r>
              <a:rPr lang="en-AU" altLang="zh-CN" sz="2000" u="sng" dirty="0"/>
              <a:t>(BPDA)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F3739-27BD-F39F-806A-96BC67BBF6D8}"/>
              </a:ext>
            </a:extLst>
          </p:cNvPr>
          <p:cNvSpPr/>
          <p:nvPr/>
        </p:nvSpPr>
        <p:spPr>
          <a:xfrm>
            <a:off x="623392" y="3717032"/>
            <a:ext cx="705678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u="sng" dirty="0"/>
              <a:t>Expectation</a:t>
            </a:r>
            <a:r>
              <a:rPr lang="zh-CN" altLang="en-US" sz="2000" b="1" u="sng" dirty="0"/>
              <a:t> </a:t>
            </a:r>
            <a:r>
              <a:rPr lang="en-US" altLang="zh-CN" sz="2000" b="1" u="sng" dirty="0"/>
              <a:t>Over</a:t>
            </a:r>
            <a:r>
              <a:rPr lang="zh-CN" altLang="en-US" sz="2000" b="1" u="sng" dirty="0"/>
              <a:t> </a:t>
            </a:r>
            <a:r>
              <a:rPr lang="en-US" altLang="zh-CN" sz="2000" b="1" u="sng" dirty="0"/>
              <a:t>Transformation</a:t>
            </a:r>
            <a:r>
              <a:rPr lang="zh-CN" altLang="en-US" sz="2000" b="1" u="sng" dirty="0"/>
              <a:t> </a:t>
            </a:r>
            <a:r>
              <a:rPr lang="en-US" altLang="zh-CN" sz="2000" u="sng" dirty="0"/>
              <a:t>(EOT)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92086E-4BED-D87E-B52F-7F68F9422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73" y="2075044"/>
            <a:ext cx="1689100" cy="4699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70754D0-433C-E33A-D9EE-FC4ED169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4268564"/>
            <a:ext cx="3771900" cy="1536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25C3AE-C642-B9AE-8D16-82726DFEE220}"/>
              </a:ext>
            </a:extLst>
          </p:cNvPr>
          <p:cNvSpPr txBox="1"/>
          <p:nvPr/>
        </p:nvSpPr>
        <p:spPr>
          <a:xfrm>
            <a:off x="5159896" y="4593107"/>
            <a:ext cx="380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transformations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A69AB1-A9B0-37B7-C834-28308B73CF0E}"/>
              </a:ext>
            </a:extLst>
          </p:cNvPr>
          <p:cNvSpPr txBox="1"/>
          <p:nvPr/>
        </p:nvSpPr>
        <p:spPr>
          <a:xfrm>
            <a:off x="6456040" y="1293013"/>
            <a:ext cx="537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sz="1800" dirty="0">
                <a:solidFill>
                  <a:srgbClr val="FF0000"/>
                </a:solidFill>
              </a:rPr>
              <a:t>an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break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non-differentiable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operation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based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defenses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32CED6-27BF-DC83-B2FD-2EF1FFB8F98D}"/>
              </a:ext>
            </a:extLst>
          </p:cNvPr>
          <p:cNvSpPr txBox="1"/>
          <p:nvPr/>
        </p:nvSpPr>
        <p:spPr>
          <a:xfrm>
            <a:off x="5159896" y="3742590"/>
            <a:ext cx="410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sz="1800" dirty="0">
                <a:solidFill>
                  <a:srgbClr val="FF0000"/>
                </a:solidFill>
              </a:rPr>
              <a:t>an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break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randomization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based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defenses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3BE323-B7DE-B4D9-CD91-AAEF22D2A989}"/>
              </a:ext>
            </a:extLst>
          </p:cNvPr>
          <p:cNvSpPr txBox="1"/>
          <p:nvPr/>
        </p:nvSpPr>
        <p:spPr>
          <a:xfrm>
            <a:off x="1557936" y="2796155"/>
            <a:ext cx="965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approximation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non-differentiable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operations,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discretization,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etc.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521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FD88-3695-00CB-6F3D-01BA416D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089232" cy="572971"/>
          </a:xfrm>
        </p:spPr>
        <p:txBody>
          <a:bodyPr/>
          <a:lstStyle/>
          <a:p>
            <a:r>
              <a:rPr kumimoji="1" lang="en-US" altLang="zh-CN" sz="3200" dirty="0"/>
              <a:t>BPDA+EOT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breaks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7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defenses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published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ICLR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2018</a:t>
            </a:r>
            <a:endParaRPr kumimoji="1"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E7B73B-948E-B918-B1F4-51A773D13ECD}"/>
              </a:ext>
            </a:extLst>
          </p:cNvPr>
          <p:cNvSpPr txBox="1"/>
          <p:nvPr/>
        </p:nvSpPr>
        <p:spPr>
          <a:xfrm>
            <a:off x="492160" y="6002124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Athalye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“ Obfuscated Gradients Give a False Sense of Security: Circumventing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Defenses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Adversarial Examples.”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ICML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Athalye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 Synthesizing robust adversarial examples.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ICML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201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A0DEA3-87F0-78CF-C86F-4F847BCA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24159"/>
            <a:ext cx="7188398" cy="39051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AC0215C-A86A-BD12-7B4B-9A1827C85D48}"/>
              </a:ext>
            </a:extLst>
          </p:cNvPr>
          <p:cNvSpPr/>
          <p:nvPr/>
        </p:nvSpPr>
        <p:spPr>
          <a:xfrm>
            <a:off x="1841327" y="4293096"/>
            <a:ext cx="6624736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7DE610-E8E8-774B-1C25-B6F3E1450630}"/>
              </a:ext>
            </a:extLst>
          </p:cNvPr>
          <p:cNvSpPr txBox="1"/>
          <p:nvPr/>
        </p:nvSpPr>
        <p:spPr>
          <a:xfrm>
            <a:off x="9192344" y="2515495"/>
            <a:ext cx="2133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got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survivor!</a:t>
            </a:r>
            <a:endParaRPr kumimoji="1" lang="zh-CN" altLang="en-US" sz="2000" b="1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F313B95-068E-32FD-810C-41E5B9CB5FAF}"/>
              </a:ext>
            </a:extLst>
          </p:cNvPr>
          <p:cNvCxnSpPr>
            <a:cxnSpLocks/>
          </p:cNvCxnSpPr>
          <p:nvPr/>
        </p:nvCxnSpPr>
        <p:spPr>
          <a:xfrm flipH="1">
            <a:off x="8528309" y="2915605"/>
            <a:ext cx="811130" cy="15308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artoon Illustration Survivor Hand Coming Out Stock Vector (Royalty Free)  210548299 | Shutterstock">
            <a:extLst>
              <a:ext uri="{FF2B5EF4-FFF2-40B4-BE49-F238E27FC236}">
                <a16:creationId xmlns:a16="http://schemas.microsoft.com/office/drawing/2014/main" id="{E6A4FB11-FE17-DDA6-0391-A15AAB75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812" y="2915605"/>
            <a:ext cx="1446404" cy="183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40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FD88-3695-00CB-6F3D-01BA416D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Properly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Defense?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87115A-78C9-7861-C31D-B64ADE4CC325}"/>
              </a:ext>
            </a:extLst>
          </p:cNvPr>
          <p:cNvSpPr txBox="1"/>
          <p:nvPr/>
        </p:nvSpPr>
        <p:spPr>
          <a:xfrm>
            <a:off x="335360" y="6093296"/>
            <a:ext cx="1101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Carlini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Nicholas, et al. “On evaluating adversarial robustness.” </a:t>
            </a:r>
            <a:r>
              <a:rPr lang="en-AU" altLang="zh-CN" sz="1400" b="0" i="1" dirty="0" err="1">
                <a:effectLst/>
                <a:latin typeface="Arial" panose="020B0604020202020204" pitchFamily="34" charset="0"/>
              </a:rPr>
              <a:t>arXiv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 preprint arXiv:1902.06705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 (2019).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Athalye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“ Obfuscated Gradients Give a False Sense of Security: Circumventing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Defenses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Adversarial Examples.”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ICML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2018</a:t>
            </a:r>
            <a:endParaRPr kumimoji="1"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DFCF20-FC83-8AA8-F18B-B35FEA6F6E9E}"/>
              </a:ext>
            </a:extLst>
          </p:cNvPr>
          <p:cNvSpPr txBox="1"/>
          <p:nvPr/>
        </p:nvSpPr>
        <p:spPr>
          <a:xfrm>
            <a:off x="839416" y="1026456"/>
            <a:ext cx="9276189" cy="511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en-AU" altLang="zh-CN" sz="2200" dirty="0"/>
              <a:t>Do not blindly apply multiple (</a:t>
            </a:r>
            <a:r>
              <a:rPr lang="en-US" altLang="zh-CN" sz="2200" dirty="0"/>
              <a:t>similar</a:t>
            </a:r>
            <a:r>
              <a:rPr lang="en-AU" altLang="zh-CN" sz="2200" dirty="0"/>
              <a:t>) </a:t>
            </a:r>
            <a:r>
              <a:rPr lang="en-AU" altLang="zh-CN" sz="2200" dirty="0" err="1"/>
              <a:t>attac</a:t>
            </a:r>
            <a:r>
              <a:rPr lang="en-US" altLang="zh-CN" sz="2200" dirty="0" err="1"/>
              <a:t>ks</a:t>
            </a:r>
            <a:endParaRPr kumimoji="1" lang="en-US" altLang="zh-CN" sz="22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en-AU" altLang="zh-CN" sz="2200" dirty="0"/>
              <a:t>Try at least one gradient-free attack and one hard-label attack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en-AU" altLang="zh-CN" sz="2200" dirty="0"/>
              <a:t>Perform a transferability attack using a similar substitute model.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en-AU" altLang="zh-CN" sz="2200" dirty="0"/>
              <a:t>For randomized </a:t>
            </a:r>
            <a:r>
              <a:rPr lang="en-AU" altLang="zh-CN" sz="2200" dirty="0" err="1"/>
              <a:t>defenses</a:t>
            </a:r>
            <a:r>
              <a:rPr lang="en-AU" altLang="zh-CN" sz="2200" dirty="0"/>
              <a:t>, properly ensemble over randomness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en-AU" altLang="zh-CN" sz="2200" dirty="0"/>
              <a:t>For non-differentiable components, apply differentiable techniques</a:t>
            </a:r>
            <a:r>
              <a:rPr lang="zh-CN" altLang="en-US" sz="2200" dirty="0"/>
              <a:t> </a:t>
            </a:r>
            <a:r>
              <a:rPr lang="en-US" altLang="zh-CN" sz="2200" dirty="0"/>
              <a:t>(BPDA)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en-AU" altLang="zh-CN" sz="2200" dirty="0"/>
              <a:t>Verify that the attacks have converged under the selected hyperparameters</a:t>
            </a:r>
            <a:endParaRPr lang="en-US" altLang="zh-CN" sz="22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en-AU" altLang="zh-CN" sz="2200" dirty="0"/>
              <a:t>Carefully investigate attack hyperparameters and report those selected</a:t>
            </a:r>
            <a:endParaRPr lang="en-US" altLang="zh-CN" sz="22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en-AU" altLang="zh-CN" sz="2200" dirty="0"/>
              <a:t>Compare against prior work and explain important differences</a:t>
            </a:r>
            <a:endParaRPr lang="en-US" altLang="zh-CN" sz="22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</a:pPr>
            <a:r>
              <a:rPr lang="en-AU" altLang="zh-CN" sz="2200" dirty="0"/>
              <a:t>Test broader threat models when proposing general </a:t>
            </a:r>
            <a:r>
              <a:rPr lang="en-AU" altLang="zh-CN" sz="2200" dirty="0" err="1"/>
              <a:t>defenses</a:t>
            </a:r>
            <a:endParaRPr kumimoji="1" lang="en-US" altLang="zh-CN" sz="2200" dirty="0"/>
          </a:p>
        </p:txBody>
      </p:sp>
      <p:pic>
        <p:nvPicPr>
          <p:cNvPr id="6146" name="Picture 2" descr="Cry Face Meme Generator - Imgflip">
            <a:extLst>
              <a:ext uri="{FF2B5EF4-FFF2-40B4-BE49-F238E27FC236}">
                <a16:creationId xmlns:a16="http://schemas.microsoft.com/office/drawing/2014/main" id="{29F80B93-6B92-1B03-6F73-834A8A15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72" y="1052736"/>
            <a:ext cx="1597019" cy="18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767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Functions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479376" y="6237312"/>
            <a:ext cx="6464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</a:rPr>
              <a:t>Xiao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al. "Enhancing Adversarial Defense by k-Winners-Take-All." ICLR, 2020.</a:t>
            </a:r>
            <a:endParaRPr kumimoji="1" lang="zh-CN" alt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05273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347BBD38-0ABB-7C32-FABA-86A769172FE0}"/>
              </a:ext>
            </a:extLst>
          </p:cNvPr>
          <p:cNvSpPr/>
          <p:nvPr/>
        </p:nvSpPr>
        <p:spPr>
          <a:xfrm>
            <a:off x="1143000" y="1225581"/>
            <a:ext cx="9906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Block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internal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activation: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break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continuity</a:t>
            </a:r>
            <a:endParaRPr lang="en-US" altLang="zh-CN" sz="2400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A54DB51-D0C7-949F-565C-231A30308CDE}"/>
              </a:ext>
            </a:extLst>
          </p:cNvPr>
          <p:cNvSpPr txBox="1"/>
          <p:nvPr/>
        </p:nvSpPr>
        <p:spPr>
          <a:xfrm>
            <a:off x="3889458" y="5477162"/>
            <a:ext cx="4097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altLang="zh-CN" sz="2000" dirty="0">
                <a:solidFill>
                  <a:srgbClr val="FF0000"/>
                </a:solidFill>
              </a:rPr>
              <a:t>k-Winners-Take-All (k-WTA) activation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F8A768-56AF-344C-7CD0-8A6F06F8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15" y="2024360"/>
            <a:ext cx="8521370" cy="31833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3339DD9-24BB-516B-A58B-60D7F1BF3778}"/>
              </a:ext>
            </a:extLst>
          </p:cNvPr>
          <p:cNvSpPr/>
          <p:nvPr/>
        </p:nvSpPr>
        <p:spPr>
          <a:xfrm>
            <a:off x="8285707" y="2001169"/>
            <a:ext cx="2088232" cy="3183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72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474379" y="6237312"/>
            <a:ext cx="6522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Pang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</a:t>
            </a:r>
            <a:r>
              <a:rPr lang="en-AU" altLang="zh-CN" sz="1400" dirty="0"/>
              <a:t>. Rethinking </a:t>
            </a:r>
            <a:r>
              <a:rPr lang="en-AU" altLang="zh-CN" sz="1400" dirty="0" err="1"/>
              <a:t>softmax</a:t>
            </a:r>
            <a:r>
              <a:rPr lang="en-AU" altLang="zh-CN" sz="1400" dirty="0"/>
              <a:t> cross-entropy loss for adversarial robustness. </a:t>
            </a:r>
            <a:r>
              <a:rPr lang="en-US" altLang="zh-CN" sz="1400" dirty="0"/>
              <a:t>ICLR</a:t>
            </a:r>
            <a:r>
              <a:rPr lang="en-AU" altLang="zh-CN" sz="1400" dirty="0"/>
              <a:t>, 2020.</a:t>
            </a:r>
            <a:endParaRPr kumimoji="1" lang="zh-CN" alt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05273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347BBD38-0ABB-7C32-FABA-86A769172FE0}"/>
              </a:ext>
            </a:extLst>
          </p:cNvPr>
          <p:cNvSpPr/>
          <p:nvPr/>
        </p:nvSpPr>
        <p:spPr>
          <a:xfrm>
            <a:off x="1143000" y="1110568"/>
            <a:ext cx="9906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altLang="zh-CN" sz="2400" dirty="0"/>
              <a:t>Max-</a:t>
            </a:r>
            <a:r>
              <a:rPr lang="en-AU" altLang="zh-CN" sz="2400" dirty="0" err="1"/>
              <a:t>Mahalanobis</a:t>
            </a:r>
            <a:r>
              <a:rPr lang="en-AU" altLang="zh-CN" sz="2400" dirty="0"/>
              <a:t> </a:t>
            </a:r>
            <a:r>
              <a:rPr lang="en-AU" altLang="zh-CN" sz="2400" dirty="0" err="1"/>
              <a:t>center</a:t>
            </a:r>
            <a:r>
              <a:rPr lang="en-AU" altLang="zh-CN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b="1" dirty="0"/>
              <a:t>MMC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r>
              <a:rPr lang="en-US" altLang="zh-CN" sz="2400" dirty="0"/>
              <a:t>loss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A54DB51-D0C7-949F-565C-231A30308CDE}"/>
              </a:ext>
            </a:extLst>
          </p:cNvPr>
          <p:cNvSpPr txBox="1"/>
          <p:nvPr/>
        </p:nvSpPr>
        <p:spPr>
          <a:xfrm>
            <a:off x="2784356" y="5668731"/>
            <a:ext cx="662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altLang="zh-CN" sz="2000" dirty="0"/>
              <a:t>Max-</a:t>
            </a:r>
            <a:r>
              <a:rPr lang="en-AU" altLang="zh-CN" sz="2000" dirty="0" err="1"/>
              <a:t>Mahalanobis</a:t>
            </a:r>
            <a:r>
              <a:rPr lang="en-AU" altLang="zh-CN" sz="2000" dirty="0"/>
              <a:t> </a:t>
            </a:r>
            <a:r>
              <a:rPr lang="en-AU" altLang="zh-CN" sz="2000" dirty="0" err="1"/>
              <a:t>center</a:t>
            </a:r>
            <a:r>
              <a:rPr lang="en-AU" altLang="zh-CN" sz="2000" dirty="0"/>
              <a:t> (MMC)</a:t>
            </a:r>
            <a:r>
              <a:rPr lang="en-US" altLang="zh-CN" sz="2000" dirty="0"/>
              <a:t>;</a:t>
            </a:r>
            <a:r>
              <a:rPr lang="zh-CN" altLang="en-US" sz="2000" dirty="0"/>
              <a:t>   </a:t>
            </a:r>
            <a:r>
              <a:rPr lang="en-US" altLang="zh-CN" sz="2000" dirty="0"/>
              <a:t>SCE: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softmax</a:t>
            </a:r>
            <a:r>
              <a:rPr lang="zh-CN" altLang="en-US" sz="2000" dirty="0"/>
              <a:t> </a:t>
            </a:r>
            <a:r>
              <a:rPr lang="en-US" altLang="zh-CN" sz="2000" dirty="0"/>
              <a:t>cross</a:t>
            </a:r>
            <a:r>
              <a:rPr lang="zh-CN" altLang="en-US" sz="2000" dirty="0"/>
              <a:t> </a:t>
            </a:r>
            <a:r>
              <a:rPr lang="en-US" altLang="zh-CN" sz="2000" dirty="0"/>
              <a:t>entropy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1F4E9E-B8F0-EFF9-273B-F34458F8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84" y="1835810"/>
            <a:ext cx="7584032" cy="37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08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Inference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411273" y="6237312"/>
            <a:ext cx="704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Pang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</a:t>
            </a:r>
            <a:r>
              <a:rPr lang="en-AU" altLang="zh-CN" sz="1400" dirty="0"/>
              <a:t>. </a:t>
            </a:r>
            <a:r>
              <a:rPr lang="en-AU" altLang="zh-CN" sz="1400" dirty="0" err="1"/>
              <a:t>Mixup</a:t>
            </a:r>
            <a:r>
              <a:rPr lang="en-AU" altLang="zh-CN" sz="1400" dirty="0"/>
              <a:t> Inference</a:t>
            </a:r>
            <a:r>
              <a:rPr lang="en-US" altLang="zh-CN" sz="1400" dirty="0"/>
              <a:t>:</a:t>
            </a:r>
            <a:r>
              <a:rPr lang="en-AU" altLang="zh-CN" sz="1400" dirty="0"/>
              <a:t> Better exploiting </a:t>
            </a:r>
            <a:r>
              <a:rPr lang="en-AU" altLang="zh-CN" sz="1400" dirty="0" err="1"/>
              <a:t>mixup</a:t>
            </a:r>
            <a:r>
              <a:rPr lang="en-AU" altLang="zh-CN" sz="1400" dirty="0"/>
              <a:t> to defend adversarial attacks. </a:t>
            </a:r>
            <a:r>
              <a:rPr lang="en-US" altLang="zh-CN" sz="1400" dirty="0"/>
              <a:t>ICLR</a:t>
            </a:r>
            <a:r>
              <a:rPr lang="en-AU" altLang="zh-CN" sz="1400" dirty="0"/>
              <a:t>, 2020.</a:t>
            </a:r>
            <a:endParaRPr kumimoji="1" lang="zh-CN" alt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05273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347BBD38-0ABB-7C32-FABA-86A769172FE0}"/>
              </a:ext>
            </a:extLst>
          </p:cNvPr>
          <p:cNvSpPr/>
          <p:nvPr/>
        </p:nvSpPr>
        <p:spPr>
          <a:xfrm>
            <a:off x="993281" y="1341400"/>
            <a:ext cx="9906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/>
              <a:t>Mixup</a:t>
            </a:r>
            <a:r>
              <a:rPr lang="zh-CN" altLang="en-US" sz="2400" dirty="0"/>
              <a:t> </a:t>
            </a:r>
            <a:r>
              <a:rPr lang="en-US" altLang="zh-CN" sz="2400" dirty="0"/>
              <a:t>Inference</a:t>
            </a:r>
            <a:r>
              <a:rPr lang="zh-CN" altLang="en-US" sz="2400" dirty="0"/>
              <a:t> </a:t>
            </a:r>
            <a:r>
              <a:rPr lang="en-US" altLang="zh-CN" sz="2400" dirty="0"/>
              <a:t>(MI)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2F0E64-F2E2-2A0F-8339-8389DDEF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5" y="2459675"/>
            <a:ext cx="10497810" cy="35459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31C89D-E9BD-C84B-70F8-C7B39596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31" y="2042153"/>
            <a:ext cx="2705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13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Defenses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335360" y="6237312"/>
            <a:ext cx="6891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Tramer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et al. “On adaptive attacks to adversarial example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defenses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.” </a:t>
            </a:r>
            <a:r>
              <a:rPr lang="en-US" altLang="zh-CN" sz="1400" i="1" dirty="0" err="1">
                <a:latin typeface="Arial" panose="020B0604020202020204" pitchFamily="34" charset="0"/>
              </a:rPr>
              <a:t>NeurIPS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</a:rPr>
              <a:t>2020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</a:t>
            </a:r>
            <a:endParaRPr kumimoji="1" lang="zh-CN" alt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05273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899569-0E03-FD7D-B450-1937BB27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86" y="1621487"/>
            <a:ext cx="6927918" cy="33843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32FF4D-FC4A-821A-CE48-73D8DBC489D0}"/>
              </a:ext>
            </a:extLst>
          </p:cNvPr>
          <p:cNvSpPr txBox="1"/>
          <p:nvPr/>
        </p:nvSpPr>
        <p:spPr>
          <a:xfrm>
            <a:off x="7752184" y="2459504"/>
            <a:ext cx="398330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</a:rPr>
              <a:t>T1:</a:t>
            </a:r>
            <a:r>
              <a:rPr kumimoji="1" lang="zh-CN" altLang="en-US" sz="2000" dirty="0"/>
              <a:t> </a:t>
            </a:r>
            <a:r>
              <a:rPr kumimoji="1" lang="en-AU" altLang="zh-CN" sz="2000" dirty="0"/>
              <a:t>Attack the full </a:t>
            </a:r>
            <a:r>
              <a:rPr kumimoji="1" lang="en-US" altLang="zh-CN" sz="2000" dirty="0"/>
              <a:t>defense</a:t>
            </a:r>
          </a:p>
          <a:p>
            <a:r>
              <a:rPr kumimoji="1" lang="en-US" altLang="zh-CN" sz="2000" b="1" dirty="0">
                <a:solidFill>
                  <a:srgbClr val="FF0000"/>
                </a:solidFill>
              </a:rPr>
              <a:t>T2: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Target</a:t>
            </a:r>
            <a:r>
              <a:rPr lang="zh-CN" altLang="en-US" sz="2000" dirty="0"/>
              <a:t> </a:t>
            </a:r>
            <a:r>
              <a:rPr lang="en-AU" altLang="zh-CN" sz="2000" dirty="0"/>
              <a:t>important </a:t>
            </a:r>
            <a:r>
              <a:rPr lang="en-AU" altLang="zh-CN" sz="2000" dirty="0" err="1"/>
              <a:t>defense</a:t>
            </a:r>
            <a:r>
              <a:rPr lang="en-AU" altLang="zh-CN" sz="2000" dirty="0"/>
              <a:t> parts</a:t>
            </a:r>
          </a:p>
          <a:p>
            <a:r>
              <a:rPr kumimoji="1" lang="en-US" altLang="zh-CN" sz="2000" b="1" dirty="0">
                <a:solidFill>
                  <a:srgbClr val="FF0000"/>
                </a:solidFill>
              </a:rPr>
              <a:t>T3: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S</a:t>
            </a:r>
            <a:r>
              <a:rPr lang="en-AU" altLang="zh-CN" sz="2000" dirty="0" err="1"/>
              <a:t>implify</a:t>
            </a:r>
            <a:r>
              <a:rPr lang="en-AU" altLang="zh-CN" sz="2000" dirty="0"/>
              <a:t> the attack</a:t>
            </a:r>
          </a:p>
          <a:p>
            <a:r>
              <a:rPr kumimoji="1" lang="en-US" altLang="zh-CN" sz="2000" b="1" dirty="0">
                <a:solidFill>
                  <a:srgbClr val="FF0000"/>
                </a:solidFill>
              </a:rPr>
              <a:t>T4: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lang="en-AU" altLang="zh-CN" sz="2000" dirty="0"/>
              <a:t>Ensure consistent loss function</a:t>
            </a:r>
          </a:p>
          <a:p>
            <a:r>
              <a:rPr kumimoji="1" lang="en-US" altLang="zh-CN" sz="2000" b="1" dirty="0">
                <a:solidFill>
                  <a:srgbClr val="FF0000"/>
                </a:solidFill>
              </a:rPr>
              <a:t>T5: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lang="en-AU" altLang="zh-CN" sz="2000" dirty="0"/>
              <a:t>Optimize with different methods</a:t>
            </a:r>
          </a:p>
          <a:p>
            <a:r>
              <a:rPr kumimoji="1" lang="en-US" altLang="zh-CN" sz="2000" b="1" dirty="0">
                <a:solidFill>
                  <a:srgbClr val="FF0000"/>
                </a:solidFill>
              </a:rPr>
              <a:t>T6: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lang="en-AU" altLang="zh-CN" sz="2000" dirty="0"/>
              <a:t>Use strong adaptive attack</a:t>
            </a:r>
            <a:r>
              <a:rPr lang="en-US" altLang="zh-CN" sz="2000" dirty="0"/>
              <a:t>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327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712624" cy="572971"/>
          </a:xfrm>
        </p:spPr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Competition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5FF5C8-3CD0-3B9C-5344-DE215FE75B0E}"/>
              </a:ext>
            </a:extLst>
          </p:cNvPr>
          <p:cNvSpPr txBox="1"/>
          <p:nvPr/>
        </p:nvSpPr>
        <p:spPr>
          <a:xfrm>
            <a:off x="725190" y="5752593"/>
            <a:ext cx="11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b="1" dirty="0"/>
              <a:t>Link: </a:t>
            </a:r>
            <a:r>
              <a:rPr kumimoji="1" lang="en-US" altLang="zh-CN" sz="1800" dirty="0">
                <a:hlinkClick r:id="rId2"/>
              </a:rPr>
              <a:t>https://codalab.lisn.upsaclay.fr/competitions/15669?secret_key=77cb8986-d5bd-4009-82f0-7dde2e819ff8</a:t>
            </a:r>
            <a:r>
              <a:rPr kumimoji="1" lang="en-US" altLang="zh-CN" sz="1800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65BAF1-521E-D347-35F9-C9AF2C7B3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08876"/>
            <a:ext cx="7772400" cy="404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5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 Defense?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284564" y="5858688"/>
            <a:ext cx="11449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Croce and Hein. “Reliable evaluation of adversarial robustness with an ensemble of diverse parameter-free attacks.”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ICML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2020.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zh-CN" sz="1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Gao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et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al.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altLang="zh-CN" sz="1400" dirty="0"/>
              <a:t>Fast and Reliable Evaluation of Adversarial Robustness with Minimum-Margin Attack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ICML</a:t>
            </a:r>
            <a:r>
              <a:rPr lang="zh-CN" altLang="en-US" sz="1400" dirty="0"/>
              <a:t> </a:t>
            </a:r>
            <a:r>
              <a:rPr lang="en-US" altLang="zh-CN" sz="1400" dirty="0"/>
              <a:t>2022.</a:t>
            </a:r>
            <a:endParaRPr lang="en-AU" altLang="zh-CN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Zimmermann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"Increasing Confidence in Adversarial Robustness Evaluations." </a:t>
            </a:r>
            <a:r>
              <a:rPr lang="en-AU" altLang="zh-CN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AU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arXiv:2206.13991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05273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C8D954-0105-A255-915A-0C2EA7BB465A}"/>
              </a:ext>
            </a:extLst>
          </p:cNvPr>
          <p:cNvSpPr txBox="1"/>
          <p:nvPr/>
        </p:nvSpPr>
        <p:spPr>
          <a:xfrm>
            <a:off x="1127448" y="1074587"/>
            <a:ext cx="8968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Strong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attacks:</a:t>
            </a:r>
          </a:p>
          <a:p>
            <a:pPr marL="1028700" lvl="1" indent="-571500">
              <a:buFont typeface="Wingdings" pitchFamily="2" charset="2"/>
              <a:buChar char="ü"/>
            </a:pPr>
            <a:r>
              <a:rPr kumimoji="1" lang="en-US" altLang="zh-CN" sz="2400" b="1" dirty="0" err="1">
                <a:solidFill>
                  <a:srgbClr val="FF0000"/>
                </a:solidFill>
              </a:rPr>
              <a:t>AutoAttack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en-US" altLang="zh-CN" sz="2400" dirty="0">
                <a:solidFill>
                  <a:srgbClr val="FF0000"/>
                </a:solidFill>
              </a:rPr>
              <a:t>one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must-to-test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attack</a:t>
            </a:r>
            <a:r>
              <a:rPr kumimoji="1" lang="en-US" altLang="zh-CN" sz="2400" dirty="0"/>
              <a:t>)</a:t>
            </a:r>
          </a:p>
          <a:p>
            <a:pPr marL="1028700" lvl="1" indent="-571500">
              <a:buFont typeface="Wingdings" pitchFamily="2" charset="2"/>
              <a:buChar char="ü"/>
            </a:pPr>
            <a:r>
              <a:rPr kumimoji="1" lang="en-US" altLang="zh-CN" sz="2400" b="1" dirty="0"/>
              <a:t>Margin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Decomposition</a:t>
            </a:r>
            <a:r>
              <a:rPr kumimoji="1" lang="zh-CN" altLang="en-US" sz="2400" b="1" dirty="0"/>
              <a:t> </a:t>
            </a:r>
            <a:r>
              <a:rPr kumimoji="1" lang="en-US" altLang="zh-CN" sz="2400" dirty="0"/>
              <a:t>(MD)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en-US" altLang="zh-CN" sz="2400" dirty="0">
                <a:solidFill>
                  <a:srgbClr val="FF0000"/>
                </a:solidFill>
              </a:rPr>
              <a:t>better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than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AutoAttack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 on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ViT</a:t>
            </a:r>
            <a:r>
              <a:rPr kumimoji="1" lang="en-US" altLang="zh-CN" sz="2400" dirty="0"/>
              <a:t>)</a:t>
            </a:r>
          </a:p>
          <a:p>
            <a:pPr marL="1028700" lvl="1" indent="-571500">
              <a:buFont typeface="Wingdings" pitchFamily="2" charset="2"/>
              <a:buChar char="ü"/>
            </a:pPr>
            <a:r>
              <a:rPr lang="en-US" altLang="zh-CN" sz="2400" b="1" dirty="0"/>
              <a:t>M</a:t>
            </a:r>
            <a:r>
              <a:rPr lang="en-AU" altLang="zh-CN" sz="2400" b="1" dirty="0" err="1"/>
              <a:t>inimum</a:t>
            </a:r>
            <a:r>
              <a:rPr lang="en-AU" altLang="zh-CN" sz="2400" b="1" dirty="0"/>
              <a:t>-</a:t>
            </a:r>
            <a:r>
              <a:rPr lang="en-US" altLang="zh-CN" sz="2400" b="1" dirty="0"/>
              <a:t>M</a:t>
            </a:r>
            <a:r>
              <a:rPr lang="en-AU" altLang="zh-CN" sz="2400" b="1" dirty="0" err="1"/>
              <a:t>argin</a:t>
            </a:r>
            <a:r>
              <a:rPr lang="zh-CN" altLang="en-US" sz="2400" b="1" dirty="0"/>
              <a:t> </a:t>
            </a:r>
            <a:r>
              <a:rPr lang="en-US" altLang="zh-CN" sz="2400" dirty="0"/>
              <a:t>(MM)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en-US" altLang="zh-CN" sz="2400" dirty="0">
                <a:solidFill>
                  <a:srgbClr val="FF0000"/>
                </a:solidFill>
              </a:rPr>
              <a:t>new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SOTA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attack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to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test?</a:t>
            </a:r>
            <a:r>
              <a:rPr kumimoji="1" lang="en-US" altLang="zh-CN" sz="2400" dirty="0"/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5549BA-C755-1017-0D45-65C61E84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186" y="3194777"/>
            <a:ext cx="6080463" cy="23083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17AF0C-82A2-EBD3-4F5A-09E4C62E40ED}"/>
              </a:ext>
            </a:extLst>
          </p:cNvPr>
          <p:cNvSpPr txBox="1"/>
          <p:nvPr/>
        </p:nvSpPr>
        <p:spPr>
          <a:xfrm>
            <a:off x="1127448" y="3655306"/>
            <a:ext cx="5112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Extra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robustness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tests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marL="1028700" lvl="1" indent="-571500">
              <a:buFont typeface="Wingdings" pitchFamily="2" charset="2"/>
              <a:buChar char="ü"/>
            </a:pPr>
            <a:r>
              <a:rPr lang="en-US" altLang="zh-CN" sz="2400" dirty="0"/>
              <a:t>A</a:t>
            </a:r>
            <a:r>
              <a:rPr lang="en-AU" altLang="zh-CN" sz="2400" dirty="0" err="1"/>
              <a:t>ttack</a:t>
            </a:r>
            <a:r>
              <a:rPr lang="en-AU" altLang="zh-CN" sz="2400" dirty="0"/>
              <a:t> unit tests</a:t>
            </a:r>
            <a:r>
              <a:rPr lang="zh-CN" altLang="en-US" sz="2400" dirty="0"/>
              <a:t> </a:t>
            </a:r>
            <a:r>
              <a:rPr lang="en-US" altLang="zh-CN" sz="2400" dirty="0"/>
              <a:t>(Zimmermann et al, 2022)</a:t>
            </a:r>
          </a:p>
          <a:p>
            <a:pPr marL="1028700" lvl="1" indent="-571500">
              <a:buFont typeface="Wingdings" pitchFamily="2" charset="2"/>
              <a:buChar char="ü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82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F1CB9-5387-B390-2DDE-D47E3C756AE5}"/>
              </a:ext>
            </a:extLst>
          </p:cNvPr>
          <p:cNvSpPr txBox="1"/>
          <p:nvPr/>
        </p:nvSpPr>
        <p:spPr>
          <a:xfrm>
            <a:off x="422549" y="6309320"/>
            <a:ext cx="11449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Goodfellow I J, </a:t>
            </a:r>
            <a:r>
              <a:rPr kumimoji="1" lang="en-AU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Shlens</a:t>
            </a:r>
            <a:r>
              <a:rPr kumimoji="1" lang="en-AU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J, </a:t>
            </a:r>
            <a:r>
              <a:rPr kumimoji="1" lang="en-AU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en-AU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C. Explaining and harnessing adversarial examples[J].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2015.</a:t>
            </a:r>
            <a:endParaRPr kumimoji="1" lang="en-AU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05273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F0692896-C9E8-B615-0A06-522731791CD5}"/>
              </a:ext>
            </a:extLst>
          </p:cNvPr>
          <p:cNvSpPr/>
          <p:nvPr/>
        </p:nvSpPr>
        <p:spPr>
          <a:xfrm>
            <a:off x="1143000" y="1192121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The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idea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simple</a:t>
            </a:r>
            <a:r>
              <a:rPr lang="en-AU" sz="2800" b="1" dirty="0"/>
              <a:t>: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just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train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adversarial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examples</a:t>
            </a:r>
            <a:r>
              <a:rPr lang="en-US" altLang="zh-CN" b="1" dirty="0"/>
              <a:t>!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094697-56FA-D945-2CE8-EA28A27FD6F1}"/>
                  </a:ext>
                </a:extLst>
              </p:cNvPr>
              <p:cNvSpPr/>
              <p:nvPr/>
            </p:nvSpPr>
            <p:spPr>
              <a:xfrm>
                <a:off x="2567608" y="3453917"/>
                <a:ext cx="7662192" cy="24953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Font typeface="Wingdings" pitchFamily="2" charset="2"/>
                  <a:buChar char="p"/>
                </a:pP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对抗训练是一个</a:t>
                </a:r>
                <a:r>
                  <a:rPr lang="en-US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min-max</a:t>
                </a: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鲁棒优化框架</a:t>
                </a:r>
                <a:r>
                  <a:rPr lang="en-AU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AU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交叉熵损失函数</a:t>
                </a:r>
                <a:r>
                  <a:rPr lang="en-US" altLang="zh-CN" dirty="0"/>
                  <a:t>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 原始训练样本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：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zh-CN" altLang="en-US" dirty="0"/>
                  <a:t>的正确类别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094697-56FA-D945-2CE8-EA28A27FD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3453917"/>
                <a:ext cx="7662192" cy="2495363"/>
              </a:xfrm>
              <a:prstGeom prst="rect">
                <a:avLst/>
              </a:prstGeom>
              <a:blipFill>
                <a:blip r:embed="rId2"/>
                <a:stretch>
                  <a:fillRect l="-496" t="-1010" b="-196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95DD7B7-C7B3-EEC8-896B-8D8CB12ABC11}"/>
              </a:ext>
            </a:extLst>
          </p:cNvPr>
          <p:cNvSpPr/>
          <p:nvPr/>
        </p:nvSpPr>
        <p:spPr>
          <a:xfrm>
            <a:off x="2567608" y="2132856"/>
            <a:ext cx="7662192" cy="9612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p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对抗训练是一种数据增广方法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58416" lvl="1" indent="-257175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System Font Regular"/>
              <a:buChar char="‒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原始数据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对抗攻击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对抗样本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935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E2EE2-6338-84BB-0F64-67F09AB2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5">
                <a:extLst>
                  <a:ext uri="{FF2B5EF4-FFF2-40B4-BE49-F238E27FC236}">
                    <a16:creationId xmlns:a16="http://schemas.microsoft.com/office/drawing/2014/main" id="{474CD92C-A49C-30A1-8CAB-76C30304DBE3}"/>
                  </a:ext>
                </a:extLst>
              </p:cNvPr>
              <p:cNvSpPr/>
              <p:nvPr/>
            </p:nvSpPr>
            <p:spPr>
              <a:xfrm>
                <a:off x="4037084" y="3898037"/>
                <a:ext cx="355601" cy="34925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sz="2100" b="1" dirty="0"/>
              </a:p>
            </p:txBody>
          </p:sp>
        </mc:Choice>
        <mc:Fallback xmlns="">
          <p:sp>
            <p:nvSpPr>
              <p:cNvPr id="29" name="Oval 5">
                <a:extLst>
                  <a:ext uri="{FF2B5EF4-FFF2-40B4-BE49-F238E27FC236}">
                    <a16:creationId xmlns:a16="http://schemas.microsoft.com/office/drawing/2014/main" id="{474CD92C-A49C-30A1-8CAB-76C30304D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84" y="3898037"/>
                <a:ext cx="355601" cy="34925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6">
            <a:extLst>
              <a:ext uri="{FF2B5EF4-FFF2-40B4-BE49-F238E27FC236}">
                <a16:creationId xmlns:a16="http://schemas.microsoft.com/office/drawing/2014/main" id="{EAD4FF1E-146D-2E12-219D-F21FCF187202}"/>
              </a:ext>
            </a:extLst>
          </p:cNvPr>
          <p:cNvSpPr/>
          <p:nvPr/>
        </p:nvSpPr>
        <p:spPr>
          <a:xfrm>
            <a:off x="2878185" y="2860313"/>
            <a:ext cx="2634940" cy="2519928"/>
          </a:xfrm>
          <a:prstGeom prst="ellipse">
            <a:avLst/>
          </a:prstGeom>
          <a:noFill/>
          <a:ln w="63500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6CBB1E9F-66B4-D555-9B06-4E661BC2182E}"/>
                  </a:ext>
                </a:extLst>
              </p:cNvPr>
              <p:cNvSpPr txBox="1"/>
              <p:nvPr/>
            </p:nvSpPr>
            <p:spPr>
              <a:xfrm rot="19078234">
                <a:off x="4153069" y="3323734"/>
                <a:ext cx="7654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6CBB1E9F-66B4-D555-9B06-4E661BC21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8234">
                <a:off x="4153069" y="3323734"/>
                <a:ext cx="765404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9">
            <a:extLst>
              <a:ext uri="{FF2B5EF4-FFF2-40B4-BE49-F238E27FC236}">
                <a16:creationId xmlns:a16="http://schemas.microsoft.com/office/drawing/2014/main" id="{7D3ECC73-8505-9158-F70A-2198CF50BC1A}"/>
              </a:ext>
            </a:extLst>
          </p:cNvPr>
          <p:cNvSpPr/>
          <p:nvPr/>
        </p:nvSpPr>
        <p:spPr>
          <a:xfrm>
            <a:off x="4984923" y="3084082"/>
            <a:ext cx="273014" cy="2905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/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AA5E325E-7258-689E-A9D5-68F6AF932AC3}"/>
              </a:ext>
            </a:extLst>
          </p:cNvPr>
          <p:cNvSpPr/>
          <p:nvPr/>
        </p:nvSpPr>
        <p:spPr>
          <a:xfrm>
            <a:off x="3267109" y="3179554"/>
            <a:ext cx="273014" cy="2905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/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EA1CD7DA-E2FC-9BAF-C7D7-DCF4BA183EBB}"/>
              </a:ext>
            </a:extLst>
          </p:cNvPr>
          <p:cNvSpPr/>
          <p:nvPr/>
        </p:nvSpPr>
        <p:spPr>
          <a:xfrm>
            <a:off x="3247026" y="4885034"/>
            <a:ext cx="273014" cy="2905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/>
          </a:p>
        </p:txBody>
      </p:sp>
      <p:sp>
        <p:nvSpPr>
          <p:cNvPr id="35" name="Oval 23">
            <a:extLst>
              <a:ext uri="{FF2B5EF4-FFF2-40B4-BE49-F238E27FC236}">
                <a16:creationId xmlns:a16="http://schemas.microsoft.com/office/drawing/2014/main" id="{6C8AAAB2-EB60-9B36-C7C2-30F4F4388EE9}"/>
              </a:ext>
            </a:extLst>
          </p:cNvPr>
          <p:cNvSpPr/>
          <p:nvPr/>
        </p:nvSpPr>
        <p:spPr>
          <a:xfrm>
            <a:off x="4801995" y="4853423"/>
            <a:ext cx="273014" cy="2905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24">
                <a:extLst>
                  <a:ext uri="{FF2B5EF4-FFF2-40B4-BE49-F238E27FC236}">
                    <a16:creationId xmlns:a16="http://schemas.microsoft.com/office/drawing/2014/main" id="{F73935C2-F198-DF21-930C-4D015DC6FD28}"/>
                  </a:ext>
                </a:extLst>
              </p:cNvPr>
              <p:cNvSpPr/>
              <p:nvPr/>
            </p:nvSpPr>
            <p:spPr>
              <a:xfrm>
                <a:off x="8106774" y="3862207"/>
                <a:ext cx="355601" cy="34925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36" name="Oval 24">
                <a:extLst>
                  <a:ext uri="{FF2B5EF4-FFF2-40B4-BE49-F238E27FC236}">
                    <a16:creationId xmlns:a16="http://schemas.microsoft.com/office/drawing/2014/main" id="{F73935C2-F198-DF21-930C-4D015DC6F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774" y="3862207"/>
                <a:ext cx="355601" cy="349250"/>
              </a:xfrm>
              <a:prstGeom prst="ellipse">
                <a:avLst/>
              </a:prstGeom>
              <a:blipFill>
                <a:blip r:embed="rId4"/>
                <a:stretch>
                  <a:fillRect r="-33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27">
            <a:extLst>
              <a:ext uri="{FF2B5EF4-FFF2-40B4-BE49-F238E27FC236}">
                <a16:creationId xmlns:a16="http://schemas.microsoft.com/office/drawing/2014/main" id="{261E4112-2F2B-57CF-6477-F69F1ED73B60}"/>
              </a:ext>
            </a:extLst>
          </p:cNvPr>
          <p:cNvSpPr/>
          <p:nvPr/>
        </p:nvSpPr>
        <p:spPr bwMode="auto">
          <a:xfrm>
            <a:off x="6957167" y="2929709"/>
            <a:ext cx="2484276" cy="221424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ＭＳ Ｐゴシック" pitchFamily="4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0">
                <a:extLst>
                  <a:ext uri="{FF2B5EF4-FFF2-40B4-BE49-F238E27FC236}">
                    <a16:creationId xmlns:a16="http://schemas.microsoft.com/office/drawing/2014/main" id="{CBF8041E-BB35-B268-95A1-9E20D8E9E086}"/>
                  </a:ext>
                </a:extLst>
              </p:cNvPr>
              <p:cNvSpPr txBox="1"/>
              <p:nvPr/>
            </p:nvSpPr>
            <p:spPr>
              <a:xfrm>
                <a:off x="8563457" y="3619158"/>
                <a:ext cx="765404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zh-CN" altLang="en-US" sz="1350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38" name="TextBox 30">
                <a:extLst>
                  <a:ext uri="{FF2B5EF4-FFF2-40B4-BE49-F238E27FC236}">
                    <a16:creationId xmlns:a16="http://schemas.microsoft.com/office/drawing/2014/main" id="{CBF8041E-BB35-B268-95A1-9E20D8E9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457" y="3619158"/>
                <a:ext cx="765404" cy="207749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4">
            <a:extLst>
              <a:ext uri="{FF2B5EF4-FFF2-40B4-BE49-F238E27FC236}">
                <a16:creationId xmlns:a16="http://schemas.microsoft.com/office/drawing/2014/main" id="{CC083786-377B-AA03-93F1-4457DFD98267}"/>
              </a:ext>
            </a:extLst>
          </p:cNvPr>
          <p:cNvSpPr/>
          <p:nvPr/>
        </p:nvSpPr>
        <p:spPr>
          <a:xfrm>
            <a:off x="7359894" y="3034288"/>
            <a:ext cx="273014" cy="2905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/>
          </a:p>
        </p:txBody>
      </p:sp>
      <p:sp>
        <p:nvSpPr>
          <p:cNvPr id="40" name="Oval 36">
            <a:extLst>
              <a:ext uri="{FF2B5EF4-FFF2-40B4-BE49-F238E27FC236}">
                <a16:creationId xmlns:a16="http://schemas.microsoft.com/office/drawing/2014/main" id="{8B5147B3-4331-870E-E3F1-B973660432E1}"/>
              </a:ext>
            </a:extLst>
          </p:cNvPr>
          <p:cNvSpPr/>
          <p:nvPr/>
        </p:nvSpPr>
        <p:spPr>
          <a:xfrm>
            <a:off x="9328861" y="3863800"/>
            <a:ext cx="273014" cy="2905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/>
          </a:p>
        </p:txBody>
      </p:sp>
      <p:sp>
        <p:nvSpPr>
          <p:cNvPr id="41" name="Oval 37">
            <a:extLst>
              <a:ext uri="{FF2B5EF4-FFF2-40B4-BE49-F238E27FC236}">
                <a16:creationId xmlns:a16="http://schemas.microsoft.com/office/drawing/2014/main" id="{B6FC2689-7701-DEAB-C48B-80438907B483}"/>
              </a:ext>
            </a:extLst>
          </p:cNvPr>
          <p:cNvSpPr/>
          <p:nvPr/>
        </p:nvSpPr>
        <p:spPr>
          <a:xfrm>
            <a:off x="8730476" y="4912173"/>
            <a:ext cx="273014" cy="2905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/>
          </a:p>
        </p:txBody>
      </p:sp>
      <p:sp>
        <p:nvSpPr>
          <p:cNvPr id="42" name="Oval 38">
            <a:extLst>
              <a:ext uri="{FF2B5EF4-FFF2-40B4-BE49-F238E27FC236}">
                <a16:creationId xmlns:a16="http://schemas.microsoft.com/office/drawing/2014/main" id="{6F959B57-6CAD-8AA4-7D1F-6A7ADDAEC5D9}"/>
              </a:ext>
            </a:extLst>
          </p:cNvPr>
          <p:cNvSpPr/>
          <p:nvPr/>
        </p:nvSpPr>
        <p:spPr>
          <a:xfrm>
            <a:off x="7203846" y="4885034"/>
            <a:ext cx="273014" cy="2905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39">
                <a:extLst>
                  <a:ext uri="{FF2B5EF4-FFF2-40B4-BE49-F238E27FC236}">
                    <a16:creationId xmlns:a16="http://schemas.microsoft.com/office/drawing/2014/main" id="{E00D3F97-3361-234F-3D5D-81077F19B480}"/>
                  </a:ext>
                </a:extLst>
              </p:cNvPr>
              <p:cNvSpPr txBox="1"/>
              <p:nvPr/>
            </p:nvSpPr>
            <p:spPr>
              <a:xfrm>
                <a:off x="7496402" y="5351409"/>
                <a:ext cx="14627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范式更常见</a:t>
                </a:r>
              </a:p>
            </p:txBody>
          </p:sp>
        </mc:Choice>
        <mc:Fallback xmlns="">
          <p:sp>
            <p:nvSpPr>
              <p:cNvPr id="43" name="TextBox 39">
                <a:extLst>
                  <a:ext uri="{FF2B5EF4-FFF2-40B4-BE49-F238E27FC236}">
                    <a16:creationId xmlns:a16="http://schemas.microsoft.com/office/drawing/2014/main" id="{E00D3F97-3361-234F-3D5D-81077F19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02" y="5351409"/>
                <a:ext cx="1462773" cy="338554"/>
              </a:xfrm>
              <a:prstGeom prst="rect">
                <a:avLst/>
              </a:prstGeom>
              <a:blipFill>
                <a:blip r:embed="rId6"/>
                <a:stretch>
                  <a:fillRect t="-3704" r="-172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1">
                <a:extLst>
                  <a:ext uri="{FF2B5EF4-FFF2-40B4-BE49-F238E27FC236}">
                    <a16:creationId xmlns:a16="http://schemas.microsoft.com/office/drawing/2014/main" id="{DA7EB802-CEDD-CF38-6A64-275612049557}"/>
                  </a:ext>
                </a:extLst>
              </p:cNvPr>
              <p:cNvSpPr txBox="1"/>
              <p:nvPr/>
            </p:nvSpPr>
            <p:spPr>
              <a:xfrm>
                <a:off x="3168756" y="1342758"/>
                <a:ext cx="58544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在以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为中心的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</a:t>
                </a: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球范围内寻找对抗性最强的样本 </a:t>
                </a:r>
                <a:endParaRPr 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4" name="TextBox 1">
                <a:extLst>
                  <a:ext uri="{FF2B5EF4-FFF2-40B4-BE49-F238E27FC236}">
                    <a16:creationId xmlns:a16="http://schemas.microsoft.com/office/drawing/2014/main" id="{DA7EB802-CEDD-CF38-6A64-275612049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756" y="1342758"/>
                <a:ext cx="5854488" cy="400110"/>
              </a:xfrm>
              <a:prstGeom prst="rect">
                <a:avLst/>
              </a:prstGeom>
              <a:blipFill>
                <a:blip r:embed="rId7"/>
                <a:stretch>
                  <a:fillRect l="-1082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2B903249-34A7-DCA2-6B68-99BEE9F0E803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4340607" y="3309815"/>
            <a:ext cx="683044" cy="63936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25">
            <a:extLst>
              <a:ext uri="{FF2B5EF4-FFF2-40B4-BE49-F238E27FC236}">
                <a16:creationId xmlns:a16="http://schemas.microsoft.com/office/drawing/2014/main" id="{3BE0887C-DB75-ECDF-3F89-7C0AF422E2B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8462375" y="4009066"/>
            <a:ext cx="866487" cy="277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649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E2EE2-6338-84BB-0F64-67F09AB2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E7023E74-72BC-2C0A-42E7-6538CD25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294022"/>
            <a:ext cx="7569200" cy="2311400"/>
          </a:xfrm>
          <a:prstGeom prst="rect">
            <a:avLst/>
          </a:prstGeom>
        </p:spPr>
      </p:pic>
      <p:sp>
        <p:nvSpPr>
          <p:cNvPr id="29" name="Rectangle 12">
            <a:extLst>
              <a:ext uri="{FF2B5EF4-FFF2-40B4-BE49-F238E27FC236}">
                <a16:creationId xmlns:a16="http://schemas.microsoft.com/office/drawing/2014/main" id="{8DC52853-1001-CB90-C322-FB1F556D4C9D}"/>
              </a:ext>
            </a:extLst>
          </p:cNvPr>
          <p:cNvSpPr/>
          <p:nvPr/>
        </p:nvSpPr>
        <p:spPr>
          <a:xfrm>
            <a:off x="1143000" y="1192121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Adversarial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training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produces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smooth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decision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boundary</a:t>
            </a:r>
            <a:endParaRPr lang="en-US" altLang="zh-CN" sz="28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8FFDCF3-D588-FB98-34F5-486000208178}"/>
              </a:ext>
            </a:extLst>
          </p:cNvPr>
          <p:cNvSpPr txBox="1"/>
          <p:nvPr/>
        </p:nvSpPr>
        <p:spPr>
          <a:xfrm>
            <a:off x="2783632" y="4742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正常边界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62D035-663B-BF24-5E11-63D5EF8515E3}"/>
              </a:ext>
            </a:extLst>
          </p:cNvPr>
          <p:cNvSpPr txBox="1"/>
          <p:nvPr/>
        </p:nvSpPr>
        <p:spPr>
          <a:xfrm>
            <a:off x="5159896" y="47422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生成对抗样本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D8EB8A-9098-DD58-F1EF-EF76B7FF1949}"/>
              </a:ext>
            </a:extLst>
          </p:cNvPr>
          <p:cNvSpPr txBox="1"/>
          <p:nvPr/>
        </p:nvSpPr>
        <p:spPr>
          <a:xfrm>
            <a:off x="8256240" y="47422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训练后</a:t>
            </a:r>
          </a:p>
        </p:txBody>
      </p:sp>
    </p:spTree>
    <p:extLst>
      <p:ext uri="{BB962C8B-B14F-4D97-AF65-F5344CB8AC3E}">
        <p14:creationId xmlns:p14="http://schemas.microsoft.com/office/powerpoint/2010/main" val="3873045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Early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05273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79376" y="6093296"/>
            <a:ext cx="993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C, Zaremba W,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Sutskever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I, et al. Intriguing properties of neural networks[J].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2014.</a:t>
            </a:r>
          </a:p>
          <a:p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Goodfellow I J,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Shlens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J,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C. Explaining and harnessing adversarial examples[J].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2015.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CBD665-BBC8-6746-83C7-17221AF44394}"/>
              </a:ext>
            </a:extLst>
          </p:cNvPr>
          <p:cNvSpPr txBox="1"/>
          <p:nvPr/>
        </p:nvSpPr>
        <p:spPr>
          <a:xfrm>
            <a:off x="1531917" y="1341912"/>
            <a:ext cx="9604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2014</a:t>
            </a:r>
            <a:r>
              <a:rPr kumimoji="1" lang="zh-CN" altLang="en-US" dirty="0"/>
              <a:t>年，</a:t>
            </a:r>
            <a:r>
              <a:rPr kumimoji="1" lang="en-AU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AU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al.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AU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在其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解释对抗样本的论文中已探索了对抗训练，用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L-BFGS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攻击对神经网络每一层生成对抗样本，并添加到训练过程中。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发现：深层对抗样本更能提高鲁棒性</a:t>
            </a:r>
            <a:endParaRPr kumimoji="1" lang="en-US" altLang="zh-CN" sz="1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1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Goodfellow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提出使用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FGSM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（单步）攻击生成的对抗样本来训练神经网络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7EFCEE-6E4E-8F61-6E8C-D5C7B903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069" y="3565088"/>
            <a:ext cx="6319862" cy="12456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177F815-C7AF-DB4A-F106-A9696EEEA4B9}"/>
              </a:ext>
            </a:extLst>
          </p:cNvPr>
          <p:cNvSpPr txBox="1"/>
          <p:nvPr/>
        </p:nvSpPr>
        <p:spPr>
          <a:xfrm>
            <a:off x="1971303" y="5366618"/>
            <a:ext cx="8725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Goodfellow</a:t>
            </a:r>
            <a:r>
              <a:rPr lang="zh-CN" altLang="en-US" dirty="0">
                <a:effectLst/>
                <a:latin typeface="Helvetica" pitchFamily="2" charset="0"/>
              </a:rPr>
              <a:t>等人并未使用中间层的对抗样本，因为发现中间层对抗样本</a:t>
            </a:r>
            <a:r>
              <a:rPr lang="zh-CN" altLang="en-US" dirty="0">
                <a:latin typeface="Helvetica" pitchFamily="2" charset="0"/>
              </a:rPr>
              <a:t>没有提升</a:t>
            </a:r>
            <a:endParaRPr lang="zh-CN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08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Min-max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17DE61-94DC-50E1-2B20-36D46B532328}"/>
              </a:ext>
            </a:extLst>
          </p:cNvPr>
          <p:cNvSpPr txBox="1">
            <a:spLocks/>
          </p:cNvSpPr>
          <p:nvPr/>
        </p:nvSpPr>
        <p:spPr>
          <a:xfrm>
            <a:off x="1292719" y="105273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767408" y="5786680"/>
            <a:ext cx="9937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okland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 al. Improving back-propagation by adding an adversarial gradient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arXiv:1510.04189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2015.</a:t>
            </a: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Huang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al.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 with a strong adversary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2016.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Shaham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al.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Understanding adversarial training: Increasing local stability of neural nets through robust optimization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arXiv:1511.05432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52F54936-BEE2-B1C9-7CF7-ADFC53B493B2}"/>
              </a:ext>
            </a:extLst>
          </p:cNvPr>
          <p:cNvSpPr/>
          <p:nvPr/>
        </p:nvSpPr>
        <p:spPr>
          <a:xfrm>
            <a:off x="1143000" y="1321604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The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First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Proposal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of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Min-Max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Optimization</a:t>
            </a:r>
            <a:endParaRPr lang="en-US" altLang="zh-CN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45784B-3C74-5FCA-0F61-017451D6B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2338178"/>
            <a:ext cx="7515714" cy="1352385"/>
          </a:xfrm>
          <a:prstGeom prst="rect">
            <a:avLst/>
          </a:prstGeom>
        </p:spPr>
      </p:pic>
      <p:sp>
        <p:nvSpPr>
          <p:cNvPr id="14" name="Right Brace 5">
            <a:extLst>
              <a:ext uri="{FF2B5EF4-FFF2-40B4-BE49-F238E27FC236}">
                <a16:creationId xmlns:a16="http://schemas.microsoft.com/office/drawing/2014/main" id="{545C0D04-0103-89C3-9841-FC0B4C5E5B5F}"/>
              </a:ext>
            </a:extLst>
          </p:cNvPr>
          <p:cNvSpPr/>
          <p:nvPr/>
        </p:nvSpPr>
        <p:spPr bwMode="auto">
          <a:xfrm rot="5400000">
            <a:off x="7377782" y="1906514"/>
            <a:ext cx="316756" cy="3600400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ＭＳ Ｐゴシック" pitchFamily="48" charset="-128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6A612BB-1D0B-59FC-C6B3-46BBF2321D43}"/>
              </a:ext>
            </a:extLst>
          </p:cNvPr>
          <p:cNvSpPr txBox="1"/>
          <p:nvPr/>
        </p:nvSpPr>
        <p:spPr>
          <a:xfrm>
            <a:off x="6501261" y="3981678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内部最大化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Inner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maximization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ight Brace 5">
            <a:extLst>
              <a:ext uri="{FF2B5EF4-FFF2-40B4-BE49-F238E27FC236}">
                <a16:creationId xmlns:a16="http://schemas.microsoft.com/office/drawing/2014/main" id="{D2B7603F-F9FD-AFE4-57A2-A47CABD90635}"/>
              </a:ext>
            </a:extLst>
          </p:cNvPr>
          <p:cNvSpPr/>
          <p:nvPr/>
        </p:nvSpPr>
        <p:spPr bwMode="auto">
          <a:xfrm rot="5400000">
            <a:off x="4173426" y="2601914"/>
            <a:ext cx="316756" cy="2232248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ＭＳ Ｐゴシック" pitchFamily="48" charset="-128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37A79327-FB9E-5C23-07FF-80D78AD596AB}"/>
              </a:ext>
            </a:extLst>
          </p:cNvPr>
          <p:cNvSpPr txBox="1"/>
          <p:nvPr/>
        </p:nvSpPr>
        <p:spPr>
          <a:xfrm>
            <a:off x="3249683" y="3981678"/>
            <a:ext cx="2164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外部最小化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minimization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63FAC1-C2E7-7A93-AB0F-D51E82422818}"/>
              </a:ext>
            </a:extLst>
          </p:cNvPr>
          <p:cNvSpPr/>
          <p:nvPr/>
        </p:nvSpPr>
        <p:spPr>
          <a:xfrm>
            <a:off x="7392144" y="2738522"/>
            <a:ext cx="1368152" cy="39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7079484-F1E1-F88E-F153-95BB54DC08A3}"/>
                  </a:ext>
                </a:extLst>
              </p:cNvPr>
              <p:cNvSpPr txBox="1"/>
              <p:nvPr/>
            </p:nvSpPr>
            <p:spPr>
              <a:xfrm>
                <a:off x="9768408" y="2276872"/>
                <a:ext cx="702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𝒂𝒅𝒗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7079484-F1E1-F88E-F153-95BB54DC0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2276872"/>
                <a:ext cx="702051" cy="369332"/>
              </a:xfrm>
              <a:prstGeom prst="rect">
                <a:avLst/>
              </a:prstGeom>
              <a:blipFill>
                <a:blip r:embed="rId4"/>
                <a:stretch>
                  <a:fillRect l="-8772" r="-350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23368B0-4125-A315-B184-0E5CFD13077A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8760296" y="2461538"/>
            <a:ext cx="1008112" cy="340430"/>
          </a:xfrm>
          <a:prstGeom prst="straightConnector1">
            <a:avLst/>
          </a:prstGeom>
          <a:ln w="28575">
            <a:solidFill>
              <a:srgbClr val="FF2E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5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Virtual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79376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Miyato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 Distributional smoothing with virtual adversarial training.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2016.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9E81D226-4F95-79A3-2A55-BB0FB34B85CE}"/>
              </a:ext>
            </a:extLst>
          </p:cNvPr>
          <p:cNvSpPr/>
          <p:nvPr/>
        </p:nvSpPr>
        <p:spPr>
          <a:xfrm>
            <a:off x="1143000" y="1192121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VAT: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method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improve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generalization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D9261E-779A-62FB-C0CD-E392886A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2337208"/>
            <a:ext cx="6451600" cy="800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267819-BA67-0FDD-CB5F-17392A5ACC7F}"/>
              </a:ext>
            </a:extLst>
          </p:cNvPr>
          <p:cNvSpPr txBox="1"/>
          <p:nvPr/>
        </p:nvSpPr>
        <p:spPr>
          <a:xfrm>
            <a:off x="3029922" y="3736966"/>
            <a:ext cx="67384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800" dirty="0"/>
              <a:t>Differences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adversarial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L2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regularized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perturbation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both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clean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examples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divergence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generate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examples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646DF7-56A2-F571-90EF-FAAE337E0C1B}"/>
              </a:ext>
            </a:extLst>
          </p:cNvPr>
          <p:cNvSpPr/>
          <p:nvPr/>
        </p:nvSpPr>
        <p:spPr>
          <a:xfrm>
            <a:off x="8256240" y="2506725"/>
            <a:ext cx="864096" cy="39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AF0969-F015-F985-8C43-6FCA6AD54C17}"/>
              </a:ext>
            </a:extLst>
          </p:cNvPr>
          <p:cNvSpPr/>
          <p:nvPr/>
        </p:nvSpPr>
        <p:spPr>
          <a:xfrm>
            <a:off x="5807968" y="2534701"/>
            <a:ext cx="1008112" cy="39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A642C4-C4D8-2E78-2AEC-ACAAC95B5560}"/>
              </a:ext>
            </a:extLst>
          </p:cNvPr>
          <p:cNvSpPr/>
          <p:nvPr/>
        </p:nvSpPr>
        <p:spPr>
          <a:xfrm>
            <a:off x="3359696" y="2783120"/>
            <a:ext cx="1152128" cy="285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Weaknesses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Early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79376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Miyato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 Distributional smoothing with virtual adversarial training.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2016.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267819-BA67-0FDD-CB5F-17392A5ACC7F}"/>
                  </a:ext>
                </a:extLst>
              </p:cNvPr>
              <p:cNvSpPr txBox="1"/>
              <p:nvPr/>
            </p:nvSpPr>
            <p:spPr>
              <a:xfrm>
                <a:off x="1991544" y="3308010"/>
                <a:ext cx="86409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Wingdings" pitchFamily="2" charset="2"/>
                  <a:buChar char="p"/>
                </a:pPr>
                <a:r>
                  <a:rPr kumimoji="1" lang="en-US" altLang="zh-CN" sz="2400" dirty="0"/>
                  <a:t>Use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FGSM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BIM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solve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inner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maximization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problem</a:t>
                </a:r>
              </a:p>
              <a:p>
                <a:pPr marL="571500" indent="-571500">
                  <a:buFont typeface="Wingdings" pitchFamily="2" charset="2"/>
                  <a:buChar char="p"/>
                </a:pPr>
                <a:r>
                  <a:rPr kumimoji="1" lang="en-US" altLang="zh-CN" sz="2400" dirty="0"/>
                  <a:t>FGSM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and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BIM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were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later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found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be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weak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attacks</a:t>
                </a:r>
              </a:p>
              <a:p>
                <a:pPr marL="571500" indent="-571500">
                  <a:buFont typeface="Wingdings" pitchFamily="2" charset="2"/>
                  <a:buChar char="p"/>
                </a:pPr>
                <a:r>
                  <a:rPr kumimoji="1" lang="en-US" altLang="zh-CN" sz="2400" dirty="0"/>
                  <a:t>Overfit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to</a:t>
                </a:r>
                <a:r>
                  <a:rPr kumimoji="1" lang="zh-CN" altLang="en-US" sz="2400" dirty="0"/>
                  <a:t>  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sz="2400" dirty="0"/>
                  <a:t>-robustness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not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robust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to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&lt;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attacks</a:t>
                </a:r>
                <a:r>
                  <a:rPr kumimoji="1" lang="en-US" altLang="zh-CN" sz="2400" dirty="0"/>
                  <a:t>)</a:t>
                </a:r>
              </a:p>
              <a:p>
                <a:pPr marL="571500" indent="-571500">
                  <a:buFont typeface="Wingdings" pitchFamily="2" charset="2"/>
                  <a:buChar char="p"/>
                </a:pPr>
                <a:r>
                  <a:rPr kumimoji="1" lang="en-US" altLang="zh-CN" sz="2400" dirty="0"/>
                  <a:t>Overfit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single-step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attacks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not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robust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to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multi-step</a:t>
                </a:r>
                <a:r>
                  <a:rPr kumimoji="1"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attacks</a:t>
                </a:r>
                <a:r>
                  <a:rPr kumimoji="1" lang="en-US" altLang="zh-CN" sz="2400" dirty="0"/>
                  <a:t>)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267819-BA67-0FDD-CB5F-17392A5AC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3308010"/>
                <a:ext cx="8640960" cy="1569660"/>
              </a:xfrm>
              <a:prstGeom prst="rect">
                <a:avLst/>
              </a:prstGeom>
              <a:blipFill>
                <a:blip r:embed="rId3"/>
                <a:stretch>
                  <a:fillRect l="-880" t="-3226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B01AF0D-B142-3A11-95B5-2B7D06C2D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111" y="1484784"/>
            <a:ext cx="7515714" cy="13523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90B066-42FD-671A-AE2B-2381B9780E11}"/>
              </a:ext>
            </a:extLst>
          </p:cNvPr>
          <p:cNvSpPr/>
          <p:nvPr/>
        </p:nvSpPr>
        <p:spPr>
          <a:xfrm>
            <a:off x="5303912" y="1700808"/>
            <a:ext cx="3600400" cy="936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2BE457-491B-DB80-8D6E-3485CA3856F5}"/>
              </a:ext>
            </a:extLst>
          </p:cNvPr>
          <p:cNvSpPr txBox="1"/>
          <p:nvPr/>
        </p:nvSpPr>
        <p:spPr>
          <a:xfrm>
            <a:off x="1991544" y="5398749"/>
            <a:ext cx="8784976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kumimoji="1" lang="en-US" altLang="zh-CN" sz="2400" dirty="0"/>
              <a:t>These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are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fast</a:t>
            </a:r>
            <a:r>
              <a:rPr kumimoji="1" lang="en-US" altLang="zh-CN" sz="2400" dirty="0"/>
              <a:t>!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takes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x2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standard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19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PGD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ED36A2-30A2-A7D8-A828-472312AEDD0F}"/>
              </a:ext>
            </a:extLst>
          </p:cNvPr>
          <p:cNvSpPr txBox="1"/>
          <p:nvPr/>
        </p:nvSpPr>
        <p:spPr>
          <a:xfrm>
            <a:off x="371364" y="6093296"/>
            <a:ext cx="1116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Athalye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“ Obfuscated Gradients Give a False Sense of Security: Circumventing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Defenses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Adversarial Examples.”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ICML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Athalye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 Synthesizing robust adversarial examples.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ICML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201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E69F141-A878-9CEE-385C-29C2B3AC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60" y="1449522"/>
            <a:ext cx="7188398" cy="390516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A5125B9-1D53-2EDF-0632-AFB5C8CC9357}"/>
              </a:ext>
            </a:extLst>
          </p:cNvPr>
          <p:cNvSpPr/>
          <p:nvPr/>
        </p:nvSpPr>
        <p:spPr>
          <a:xfrm>
            <a:off x="1641875" y="4518459"/>
            <a:ext cx="6624736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93FC40C-37B4-746F-D7D2-7DE449226271}"/>
              </a:ext>
            </a:extLst>
          </p:cNvPr>
          <p:cNvSpPr txBox="1"/>
          <p:nvPr/>
        </p:nvSpPr>
        <p:spPr>
          <a:xfrm>
            <a:off x="8992892" y="2740858"/>
            <a:ext cx="2133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We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got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survivor!</a:t>
            </a:r>
            <a:endParaRPr kumimoji="1" lang="zh-CN" altLang="en-US" sz="2000" b="1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7B1D436-1684-5A88-6FA1-7EB57F56735C}"/>
              </a:ext>
            </a:extLst>
          </p:cNvPr>
          <p:cNvCxnSpPr>
            <a:cxnSpLocks/>
          </p:cNvCxnSpPr>
          <p:nvPr/>
        </p:nvCxnSpPr>
        <p:spPr>
          <a:xfrm flipH="1">
            <a:off x="8328857" y="3140968"/>
            <a:ext cx="811130" cy="15308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Cartoon Illustration Survivor Hand Coming Out Stock Vector (Royalty Free)  210548299 | Shutterstock">
            <a:extLst>
              <a:ext uri="{FF2B5EF4-FFF2-40B4-BE49-F238E27FC236}">
                <a16:creationId xmlns:a16="http://schemas.microsoft.com/office/drawing/2014/main" id="{C2316FA9-B389-4315-D94F-B310B0135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3140968"/>
            <a:ext cx="1446404" cy="183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PGD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551384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Madry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et al. "Towards Deep Learning Models Resistant to Adversarial Attacks."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ICLR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2018.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B25DB6-2BB1-6753-AF0B-065C40C31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1949321"/>
            <a:ext cx="6109166" cy="1099227"/>
          </a:xfrm>
          <a:prstGeom prst="rect">
            <a:avLst/>
          </a:prstGeom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1C54CC31-1143-0C72-4598-EB022314C5D5}"/>
              </a:ext>
            </a:extLst>
          </p:cNvPr>
          <p:cNvSpPr/>
          <p:nvPr/>
        </p:nvSpPr>
        <p:spPr>
          <a:xfrm>
            <a:off x="1143000" y="1249596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A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Saddle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Point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Problem</a:t>
            </a:r>
            <a:endParaRPr lang="en-US" altLang="zh-CN" sz="28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170D369-732B-C5EB-2C0F-1C3C8187E741}"/>
              </a:ext>
            </a:extLst>
          </p:cNvPr>
          <p:cNvSpPr/>
          <p:nvPr/>
        </p:nvSpPr>
        <p:spPr bwMode="auto">
          <a:xfrm rot="5400000">
            <a:off x="7271771" y="1263585"/>
            <a:ext cx="316756" cy="3600400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ＭＳ Ｐゴシック" pitchFamily="48" charset="-128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36A6D7A9-965A-E87B-DB0C-C916F8A9CA38}"/>
              </a:ext>
            </a:extLst>
          </p:cNvPr>
          <p:cNvSpPr txBox="1"/>
          <p:nvPr/>
        </p:nvSpPr>
        <p:spPr>
          <a:xfrm>
            <a:off x="6395250" y="333874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内部最大化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Inner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maximization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ight Brace 5">
            <a:extLst>
              <a:ext uri="{FF2B5EF4-FFF2-40B4-BE49-F238E27FC236}">
                <a16:creationId xmlns:a16="http://schemas.microsoft.com/office/drawing/2014/main" id="{4294A10B-C702-7427-9E9A-1FD75FA12B6A}"/>
              </a:ext>
            </a:extLst>
          </p:cNvPr>
          <p:cNvSpPr/>
          <p:nvPr/>
        </p:nvSpPr>
        <p:spPr bwMode="auto">
          <a:xfrm rot="5400000">
            <a:off x="4283439" y="1958985"/>
            <a:ext cx="316756" cy="2232248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ＭＳ Ｐゴシック" pitchFamily="48" charset="-128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2E88DA7D-217C-48D1-E9EC-63E82A5846A8}"/>
              </a:ext>
            </a:extLst>
          </p:cNvPr>
          <p:cNvSpPr txBox="1"/>
          <p:nvPr/>
        </p:nvSpPr>
        <p:spPr>
          <a:xfrm>
            <a:off x="3359696" y="3338749"/>
            <a:ext cx="2164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外部最小化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minimization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ight Brace 5">
            <a:extLst>
              <a:ext uri="{FF2B5EF4-FFF2-40B4-BE49-F238E27FC236}">
                <a16:creationId xmlns:a16="http://schemas.microsoft.com/office/drawing/2014/main" id="{0128997F-FA51-C6C7-E5CE-326488110102}"/>
              </a:ext>
            </a:extLst>
          </p:cNvPr>
          <p:cNvSpPr/>
          <p:nvPr/>
        </p:nvSpPr>
        <p:spPr bwMode="auto">
          <a:xfrm rot="5400000">
            <a:off x="5863553" y="2627328"/>
            <a:ext cx="307595" cy="3199107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ＭＳ Ｐゴシック" pitchFamily="48" charset="-128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ABB5CA17-8C31-487E-6DFE-437F7A820E37}"/>
              </a:ext>
            </a:extLst>
          </p:cNvPr>
          <p:cNvSpPr txBox="1"/>
          <p:nvPr/>
        </p:nvSpPr>
        <p:spPr>
          <a:xfrm>
            <a:off x="3058630" y="4471716"/>
            <a:ext cx="6074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saddle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point (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constrained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bi-level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optimization)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3FDAEF-3EDA-F9E0-81D9-1A8AA24D2115}"/>
              </a:ext>
            </a:extLst>
          </p:cNvPr>
          <p:cNvSpPr txBox="1"/>
          <p:nvPr/>
        </p:nvSpPr>
        <p:spPr>
          <a:xfrm>
            <a:off x="1819556" y="5157261"/>
            <a:ext cx="875739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optimization,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Projected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Gradient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Descent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(PGD)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first-order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solver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081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6BCC29-89B3-3F1E-0AB6-47260DA27B61}"/>
              </a:ext>
            </a:extLst>
          </p:cNvPr>
          <p:cNvSpPr txBox="1"/>
          <p:nvPr/>
        </p:nvSpPr>
        <p:spPr>
          <a:xfrm>
            <a:off x="983432" y="1196752"/>
            <a:ext cx="8964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weird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relationship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between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detection</a:t>
            </a:r>
          </a:p>
          <a:p>
            <a:pPr marL="1028700" lvl="1" indent="-571500">
              <a:buFont typeface="Wingdings" pitchFamily="2" charset="2"/>
              <a:buChar char="ü"/>
            </a:pPr>
            <a:r>
              <a:rPr kumimoji="1" lang="en-US" altLang="zh-CN" sz="2400" dirty="0"/>
              <a:t>Detection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</a:p>
          <a:p>
            <a:pPr marL="1028700" lvl="1" indent="-571500">
              <a:buFont typeface="Wingdings" pitchFamily="2" charset="2"/>
              <a:buChar char="ü"/>
            </a:pPr>
            <a:r>
              <a:rPr kumimoji="1" lang="en-US" altLang="zh-CN" sz="2400" dirty="0"/>
              <a:t>But…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say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defense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(most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time)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mean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the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model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is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secured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yet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that…</a:t>
            </a:r>
          </a:p>
          <a:p>
            <a:pPr marL="1028700" lvl="1" indent="-571500">
              <a:buFont typeface="Wingdings" pitchFamily="2" charset="2"/>
              <a:buChar char="ü"/>
            </a:pP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survey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papers: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</a:p>
          <a:p>
            <a:pPr marL="1028700" lvl="1" indent="-571500">
              <a:buFont typeface="Wingdings" pitchFamily="2" charset="2"/>
              <a:buChar char="ü"/>
            </a:pP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technical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papers: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02788F-5D2C-DE38-267D-91E9B74A6AD7}"/>
              </a:ext>
            </a:extLst>
          </p:cNvPr>
          <p:cNvSpPr txBox="1"/>
          <p:nvPr/>
        </p:nvSpPr>
        <p:spPr>
          <a:xfrm>
            <a:off x="983432" y="3717032"/>
            <a:ext cx="8964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Differences</a:t>
            </a:r>
          </a:p>
          <a:p>
            <a:pPr marL="1028700" lvl="1" indent="-571500">
              <a:buFont typeface="Wingdings" pitchFamily="2" charset="2"/>
              <a:buChar char="ü"/>
            </a:pPr>
            <a:r>
              <a:rPr kumimoji="1" lang="en-US" altLang="zh-CN" sz="2400" dirty="0"/>
              <a:t>Defense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secure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system</a:t>
            </a:r>
          </a:p>
          <a:p>
            <a:pPr marL="1028700" lvl="1" indent="-571500">
              <a:buFont typeface="Wingdings" pitchFamily="2" charset="2"/>
              <a:buChar char="ü"/>
            </a:pPr>
            <a:r>
              <a:rPr kumimoji="1" lang="en-US" altLang="zh-CN" sz="2400" dirty="0"/>
              <a:t>Detection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identify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potential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threats,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which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should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 followed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strategy,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e.g.,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query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rejection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(but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mostly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ignored)</a:t>
            </a:r>
          </a:p>
          <a:p>
            <a:pPr marL="1028700" lvl="1" indent="-571500">
              <a:buFont typeface="Wingdings" pitchFamily="2" charset="2"/>
              <a:buChar char="ü"/>
            </a:pPr>
            <a:r>
              <a:rPr kumimoji="1" lang="en-US" altLang="zh-CN" sz="2400" dirty="0"/>
              <a:t>By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mostly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means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robust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609177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PGD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767408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Madry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et al. "Towards Deep Learning Models Resistant to Adversarial Attacks."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ICLR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2018.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C54CC31-1143-0C72-4598-EB022314C5D5}"/>
              </a:ext>
            </a:extLst>
          </p:cNvPr>
          <p:cNvSpPr/>
          <p:nvPr/>
        </p:nvSpPr>
        <p:spPr>
          <a:xfrm>
            <a:off x="1143000" y="1192121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Projected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Gradient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Descent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(PGD)</a:t>
            </a:r>
            <a:endParaRPr lang="en-US" altLang="zh-CN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1E815A-C09B-36C4-6574-DE93BA0790AE}"/>
              </a:ext>
            </a:extLst>
          </p:cNvPr>
          <p:cNvSpPr txBox="1"/>
          <p:nvPr/>
        </p:nvSpPr>
        <p:spPr>
          <a:xfrm>
            <a:off x="2677339" y="4870963"/>
            <a:ext cx="7413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PGD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optimizer</a:t>
            </a: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PGD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also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known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field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AML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C450EB9-3714-637F-5AD0-E3770AB9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54" y="1918286"/>
            <a:ext cx="5727700" cy="800100"/>
          </a:xfrm>
          <a:prstGeom prst="rect">
            <a:avLst/>
          </a:prstGeom>
        </p:spPr>
      </p:pic>
      <p:sp>
        <p:nvSpPr>
          <p:cNvPr id="21" name="Rectangle 27">
            <a:extLst>
              <a:ext uri="{FF2B5EF4-FFF2-40B4-BE49-F238E27FC236}">
                <a16:creationId xmlns:a16="http://schemas.microsoft.com/office/drawing/2014/main" id="{5273CD4F-7B38-5329-9584-C6D5CE4B38DB}"/>
              </a:ext>
            </a:extLst>
          </p:cNvPr>
          <p:cNvSpPr/>
          <p:nvPr/>
        </p:nvSpPr>
        <p:spPr bwMode="auto">
          <a:xfrm>
            <a:off x="3590572" y="3000890"/>
            <a:ext cx="1440000" cy="1440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30">
                <a:extLst>
                  <a:ext uri="{FF2B5EF4-FFF2-40B4-BE49-F238E27FC236}">
                    <a16:creationId xmlns:a16="http://schemas.microsoft.com/office/drawing/2014/main" id="{A5BB22F8-3378-AE3C-4836-AF5581473E07}"/>
                  </a:ext>
                </a:extLst>
              </p:cNvPr>
              <p:cNvSpPr txBox="1"/>
              <p:nvPr/>
            </p:nvSpPr>
            <p:spPr>
              <a:xfrm>
                <a:off x="3841227" y="4130473"/>
                <a:ext cx="102053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30">
                <a:extLst>
                  <a:ext uri="{FF2B5EF4-FFF2-40B4-BE49-F238E27FC236}">
                    <a16:creationId xmlns:a16="http://schemas.microsoft.com/office/drawing/2014/main" id="{A5BB22F8-3378-AE3C-4836-AF5581473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27" y="4130473"/>
                <a:ext cx="102053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83B214-32EB-4A5C-E0C2-6BB7CCE5B6A6}"/>
                  </a:ext>
                </a:extLst>
              </p:cNvPr>
              <p:cNvSpPr txBox="1"/>
              <p:nvPr/>
            </p:nvSpPr>
            <p:spPr>
              <a:xfrm>
                <a:off x="4083211" y="3337250"/>
                <a:ext cx="4547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sz="1800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83B214-32EB-4A5C-E0C2-6BB7CCE5B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11" y="3337250"/>
                <a:ext cx="4547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椭圆 28">
            <a:extLst>
              <a:ext uri="{FF2B5EF4-FFF2-40B4-BE49-F238E27FC236}">
                <a16:creationId xmlns:a16="http://schemas.microsoft.com/office/drawing/2014/main" id="{0D2FC18C-E202-A6F4-6D43-26AAA74C2F72}"/>
              </a:ext>
            </a:extLst>
          </p:cNvPr>
          <p:cNvSpPr>
            <a:spLocks noChangeAspect="1"/>
          </p:cNvSpPr>
          <p:nvPr/>
        </p:nvSpPr>
        <p:spPr>
          <a:xfrm>
            <a:off x="4285048" y="367058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63C7D662-41C9-4150-C694-F0DEFE485B5B}"/>
              </a:ext>
            </a:extLst>
          </p:cNvPr>
          <p:cNvCxnSpPr>
            <a:cxnSpLocks/>
          </p:cNvCxnSpPr>
          <p:nvPr/>
        </p:nvCxnSpPr>
        <p:spPr>
          <a:xfrm flipV="1">
            <a:off x="4351496" y="3301250"/>
            <a:ext cx="357185" cy="38898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868C4898-6686-5053-90E8-8B4A51615E8E}"/>
              </a:ext>
            </a:extLst>
          </p:cNvPr>
          <p:cNvCxnSpPr>
            <a:cxnSpLocks/>
          </p:cNvCxnSpPr>
          <p:nvPr/>
        </p:nvCxnSpPr>
        <p:spPr>
          <a:xfrm>
            <a:off x="4708681" y="3337250"/>
            <a:ext cx="590176" cy="25391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右箭头 63">
            <a:extLst>
              <a:ext uri="{FF2B5EF4-FFF2-40B4-BE49-F238E27FC236}">
                <a16:creationId xmlns:a16="http://schemas.microsoft.com/office/drawing/2014/main" id="{B5D49BD2-4A75-CFC8-C024-4220632035DE}"/>
              </a:ext>
            </a:extLst>
          </p:cNvPr>
          <p:cNvSpPr/>
          <p:nvPr/>
        </p:nvSpPr>
        <p:spPr>
          <a:xfrm>
            <a:off x="5606638" y="3678566"/>
            <a:ext cx="1440000" cy="282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8C2F86D-0858-2B3E-E4DE-CAB8EAB2265F}"/>
              </a:ext>
            </a:extLst>
          </p:cNvPr>
          <p:cNvSpPr txBox="1"/>
          <p:nvPr/>
        </p:nvSpPr>
        <p:spPr>
          <a:xfrm>
            <a:off x="5710490" y="3345818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Projection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B452671-72E8-298A-CF48-557F65B42D13}"/>
              </a:ext>
            </a:extLst>
          </p:cNvPr>
          <p:cNvSpPr txBox="1"/>
          <p:nvPr/>
        </p:nvSpPr>
        <p:spPr>
          <a:xfrm>
            <a:off x="5740690" y="394580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(Clipping)</a:t>
            </a:r>
            <a:endParaRPr kumimoji="1" lang="zh-CN" altLang="en-US" dirty="0"/>
          </a:p>
        </p:txBody>
      </p:sp>
      <p:sp>
        <p:nvSpPr>
          <p:cNvPr id="67" name="Rectangle 27">
            <a:extLst>
              <a:ext uri="{FF2B5EF4-FFF2-40B4-BE49-F238E27FC236}">
                <a16:creationId xmlns:a16="http://schemas.microsoft.com/office/drawing/2014/main" id="{14B9DBE9-1B21-E4D5-5949-6063C8A42515}"/>
              </a:ext>
            </a:extLst>
          </p:cNvPr>
          <p:cNvSpPr/>
          <p:nvPr/>
        </p:nvSpPr>
        <p:spPr bwMode="auto">
          <a:xfrm>
            <a:off x="7464152" y="3000890"/>
            <a:ext cx="1440000" cy="1440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30">
                <a:extLst>
                  <a:ext uri="{FF2B5EF4-FFF2-40B4-BE49-F238E27FC236}">
                    <a16:creationId xmlns:a16="http://schemas.microsoft.com/office/drawing/2014/main" id="{04ABDF15-8C4E-9B35-B6C5-2B470AF8C1B7}"/>
                  </a:ext>
                </a:extLst>
              </p:cNvPr>
              <p:cNvSpPr txBox="1"/>
              <p:nvPr/>
            </p:nvSpPr>
            <p:spPr>
              <a:xfrm>
                <a:off x="7714807" y="4130473"/>
                <a:ext cx="102053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30">
                <a:extLst>
                  <a:ext uri="{FF2B5EF4-FFF2-40B4-BE49-F238E27FC236}">
                    <a16:creationId xmlns:a16="http://schemas.microsoft.com/office/drawing/2014/main" id="{04ABDF15-8C4E-9B35-B6C5-2B470AF8C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07" y="4130473"/>
                <a:ext cx="102053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6E39FD72-FD7B-49D4-7D0F-45E9FF6FFF3C}"/>
                  </a:ext>
                </a:extLst>
              </p:cNvPr>
              <p:cNvSpPr txBox="1"/>
              <p:nvPr/>
            </p:nvSpPr>
            <p:spPr>
              <a:xfrm>
                <a:off x="7956791" y="3337250"/>
                <a:ext cx="4547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sz="1800" b="1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6E39FD72-FD7B-49D4-7D0F-45E9FF6F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791" y="3337250"/>
                <a:ext cx="4547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AA20CA4D-FB87-7236-3539-7B873958EB61}"/>
              </a:ext>
            </a:extLst>
          </p:cNvPr>
          <p:cNvSpPr>
            <a:spLocks noChangeAspect="1"/>
          </p:cNvSpPr>
          <p:nvPr/>
        </p:nvSpPr>
        <p:spPr>
          <a:xfrm>
            <a:off x="8158628" y="367058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88020D6D-0350-ECB4-78D7-E3DB94EDD254}"/>
              </a:ext>
            </a:extLst>
          </p:cNvPr>
          <p:cNvCxnSpPr>
            <a:cxnSpLocks/>
          </p:cNvCxnSpPr>
          <p:nvPr/>
        </p:nvCxnSpPr>
        <p:spPr>
          <a:xfrm flipV="1">
            <a:off x="8225076" y="3301250"/>
            <a:ext cx="357185" cy="38898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E5C626E-2C70-367A-CC18-92AB501BD335}"/>
              </a:ext>
            </a:extLst>
          </p:cNvPr>
          <p:cNvCxnSpPr>
            <a:cxnSpLocks/>
          </p:cNvCxnSpPr>
          <p:nvPr/>
        </p:nvCxnSpPr>
        <p:spPr>
          <a:xfrm>
            <a:off x="8582261" y="3337250"/>
            <a:ext cx="321891" cy="14792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87EC0012-641F-C9F9-D52D-CB0AAFB8624B}"/>
              </a:ext>
            </a:extLst>
          </p:cNvPr>
          <p:cNvSpPr/>
          <p:nvPr/>
        </p:nvSpPr>
        <p:spPr>
          <a:xfrm>
            <a:off x="5041321" y="3345818"/>
            <a:ext cx="400884" cy="3693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E898441E-92D3-1BC9-DCC5-B991847B06E5}"/>
                  </a:ext>
                </a:extLst>
              </p:cNvPr>
              <p:cNvSpPr txBox="1"/>
              <p:nvPr/>
            </p:nvSpPr>
            <p:spPr>
              <a:xfrm>
                <a:off x="4509435" y="3038797"/>
                <a:ext cx="454722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CN" sz="1800" b="1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E898441E-92D3-1BC9-DCC5-B991847B0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435" y="3038797"/>
                <a:ext cx="454722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C3C4AAD-5E9C-966A-062B-61E52774150D}"/>
                  </a:ext>
                </a:extLst>
              </p:cNvPr>
              <p:cNvSpPr txBox="1"/>
              <p:nvPr/>
            </p:nvSpPr>
            <p:spPr>
              <a:xfrm>
                <a:off x="8343118" y="3024378"/>
                <a:ext cx="454722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CN" sz="1800" b="1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C3C4AAD-5E9C-966A-062B-61E527741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118" y="3024378"/>
                <a:ext cx="454722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1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/>
      <p:bldP spid="67" grpId="0" animBg="1"/>
      <p:bldP spid="68" grpId="0"/>
      <p:bldP spid="69" grpId="0"/>
      <p:bldP spid="70" grpId="0" animBg="1"/>
      <p:bldP spid="7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PGD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695400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Madry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et al. "Towards Deep Learning Models Resistant to Adversarial Attacks."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ICLR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2018.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C54CC31-1143-0C72-4598-EB022314C5D5}"/>
              </a:ext>
            </a:extLst>
          </p:cNvPr>
          <p:cNvSpPr/>
          <p:nvPr/>
        </p:nvSpPr>
        <p:spPr>
          <a:xfrm>
            <a:off x="1143000" y="1192121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Projected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Gradient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Descent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(PGD)</a:t>
            </a:r>
            <a:endParaRPr lang="en-US" altLang="zh-CN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1E815A-C09B-36C4-6574-DE93BA0790AE}"/>
              </a:ext>
            </a:extLst>
          </p:cNvPr>
          <p:cNvSpPr txBox="1"/>
          <p:nvPr/>
        </p:nvSpPr>
        <p:spPr>
          <a:xfrm>
            <a:off x="3377633" y="5059833"/>
            <a:ext cx="5074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Random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initialization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C450EB9-3714-637F-5AD0-E3770AB9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54" y="1918286"/>
            <a:ext cx="5727700" cy="800100"/>
          </a:xfrm>
          <a:prstGeom prst="rect">
            <a:avLst/>
          </a:prstGeom>
        </p:spPr>
      </p:pic>
      <p:sp>
        <p:nvSpPr>
          <p:cNvPr id="21" name="Rectangle 27">
            <a:extLst>
              <a:ext uri="{FF2B5EF4-FFF2-40B4-BE49-F238E27FC236}">
                <a16:creationId xmlns:a16="http://schemas.microsoft.com/office/drawing/2014/main" id="{5273CD4F-7B38-5329-9584-C6D5CE4B38DB}"/>
              </a:ext>
            </a:extLst>
          </p:cNvPr>
          <p:cNvSpPr/>
          <p:nvPr/>
        </p:nvSpPr>
        <p:spPr bwMode="auto">
          <a:xfrm>
            <a:off x="3414442" y="3030153"/>
            <a:ext cx="1440000" cy="1440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30">
                <a:extLst>
                  <a:ext uri="{FF2B5EF4-FFF2-40B4-BE49-F238E27FC236}">
                    <a16:creationId xmlns:a16="http://schemas.microsoft.com/office/drawing/2014/main" id="{A5BB22F8-3378-AE3C-4836-AF5581473E07}"/>
                  </a:ext>
                </a:extLst>
              </p:cNvPr>
              <p:cNvSpPr txBox="1"/>
              <p:nvPr/>
            </p:nvSpPr>
            <p:spPr>
              <a:xfrm>
                <a:off x="3665097" y="4159736"/>
                <a:ext cx="102053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30">
                <a:extLst>
                  <a:ext uri="{FF2B5EF4-FFF2-40B4-BE49-F238E27FC236}">
                    <a16:creationId xmlns:a16="http://schemas.microsoft.com/office/drawing/2014/main" id="{A5BB22F8-3378-AE3C-4836-AF5581473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097" y="4159736"/>
                <a:ext cx="102053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83B214-32EB-4A5C-E0C2-6BB7CCE5B6A6}"/>
                  </a:ext>
                </a:extLst>
              </p:cNvPr>
              <p:cNvSpPr txBox="1"/>
              <p:nvPr/>
            </p:nvSpPr>
            <p:spPr>
              <a:xfrm>
                <a:off x="3907081" y="3366513"/>
                <a:ext cx="4547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sz="1800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83B214-32EB-4A5C-E0C2-6BB7CCE5B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81" y="3366513"/>
                <a:ext cx="4547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椭圆 28">
            <a:extLst>
              <a:ext uri="{FF2B5EF4-FFF2-40B4-BE49-F238E27FC236}">
                <a16:creationId xmlns:a16="http://schemas.microsoft.com/office/drawing/2014/main" id="{0D2FC18C-E202-A6F4-6D43-26AAA74C2F72}"/>
              </a:ext>
            </a:extLst>
          </p:cNvPr>
          <p:cNvSpPr>
            <a:spLocks noChangeAspect="1"/>
          </p:cNvSpPr>
          <p:nvPr/>
        </p:nvSpPr>
        <p:spPr>
          <a:xfrm>
            <a:off x="4108918" y="3699845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4" name="右箭头 63">
            <a:extLst>
              <a:ext uri="{FF2B5EF4-FFF2-40B4-BE49-F238E27FC236}">
                <a16:creationId xmlns:a16="http://schemas.microsoft.com/office/drawing/2014/main" id="{B5D49BD2-4A75-CFC8-C024-4220632035DE}"/>
              </a:ext>
            </a:extLst>
          </p:cNvPr>
          <p:cNvSpPr/>
          <p:nvPr/>
        </p:nvSpPr>
        <p:spPr>
          <a:xfrm>
            <a:off x="5485375" y="3768630"/>
            <a:ext cx="1440000" cy="282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Rectangle 27">
            <a:extLst>
              <a:ext uri="{FF2B5EF4-FFF2-40B4-BE49-F238E27FC236}">
                <a16:creationId xmlns:a16="http://schemas.microsoft.com/office/drawing/2014/main" id="{14B9DBE9-1B21-E4D5-5949-6063C8A42515}"/>
              </a:ext>
            </a:extLst>
          </p:cNvPr>
          <p:cNvSpPr/>
          <p:nvPr/>
        </p:nvSpPr>
        <p:spPr bwMode="auto">
          <a:xfrm>
            <a:off x="7544765" y="3008926"/>
            <a:ext cx="1440000" cy="144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30">
                <a:extLst>
                  <a:ext uri="{FF2B5EF4-FFF2-40B4-BE49-F238E27FC236}">
                    <a16:creationId xmlns:a16="http://schemas.microsoft.com/office/drawing/2014/main" id="{04ABDF15-8C4E-9B35-B6C5-2B470AF8C1B7}"/>
                  </a:ext>
                </a:extLst>
              </p:cNvPr>
              <p:cNvSpPr txBox="1"/>
              <p:nvPr/>
            </p:nvSpPr>
            <p:spPr>
              <a:xfrm>
                <a:off x="7795420" y="4138509"/>
                <a:ext cx="102053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30">
                <a:extLst>
                  <a:ext uri="{FF2B5EF4-FFF2-40B4-BE49-F238E27FC236}">
                    <a16:creationId xmlns:a16="http://schemas.microsoft.com/office/drawing/2014/main" id="{04ABDF15-8C4E-9B35-B6C5-2B470AF8C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420" y="4138509"/>
                <a:ext cx="102053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6E39FD72-FD7B-49D4-7D0F-45E9FF6FFF3C}"/>
                  </a:ext>
                </a:extLst>
              </p:cNvPr>
              <p:cNvSpPr txBox="1"/>
              <p:nvPr/>
            </p:nvSpPr>
            <p:spPr>
              <a:xfrm>
                <a:off x="5259377" y="4015544"/>
                <a:ext cx="188045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1600" b="1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6E39FD72-FD7B-49D4-7D0F-45E9FF6F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77" y="4015544"/>
                <a:ext cx="1880453" cy="338554"/>
              </a:xfrm>
              <a:prstGeom prst="rect">
                <a:avLst/>
              </a:prstGeom>
              <a:blipFill>
                <a:blip r:embed="rId7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AA20CA4D-FB87-7236-3539-7B873958EB61}"/>
              </a:ext>
            </a:extLst>
          </p:cNvPr>
          <p:cNvSpPr>
            <a:spLocks noChangeAspect="1"/>
          </p:cNvSpPr>
          <p:nvPr/>
        </p:nvSpPr>
        <p:spPr>
          <a:xfrm>
            <a:off x="7825057" y="3345239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88020D6D-0350-ECB4-78D7-E3DB94EDD254}"/>
              </a:ext>
            </a:extLst>
          </p:cNvPr>
          <p:cNvCxnSpPr>
            <a:cxnSpLocks/>
            <a:stCxn id="7" idx="2"/>
          </p:cNvCxnSpPr>
          <p:nvPr/>
        </p:nvCxnSpPr>
        <p:spPr>
          <a:xfrm flipV="1">
            <a:off x="7897005" y="3237514"/>
            <a:ext cx="408684" cy="12196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E5C626E-2C70-367A-CC18-92AB501BD335}"/>
              </a:ext>
            </a:extLst>
          </p:cNvPr>
          <p:cNvCxnSpPr>
            <a:cxnSpLocks/>
          </p:cNvCxnSpPr>
          <p:nvPr/>
        </p:nvCxnSpPr>
        <p:spPr>
          <a:xfrm flipV="1">
            <a:off x="8305689" y="2987699"/>
            <a:ext cx="160946" cy="24981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FF269D5-176E-AD3A-A5B6-37F3A6F9205C}"/>
              </a:ext>
            </a:extLst>
          </p:cNvPr>
          <p:cNvSpPr txBox="1"/>
          <p:nvPr/>
        </p:nvSpPr>
        <p:spPr>
          <a:xfrm>
            <a:off x="5351217" y="3435765"/>
            <a:ext cx="170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249D86-7640-4279-F63F-7FF6F03323CF}"/>
                  </a:ext>
                </a:extLst>
              </p:cNvPr>
              <p:cNvSpPr txBox="1"/>
              <p:nvPr/>
            </p:nvSpPr>
            <p:spPr>
              <a:xfrm>
                <a:off x="7669644" y="2990146"/>
                <a:ext cx="4547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sz="18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249D86-7640-4279-F63F-7FF6F033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644" y="2990146"/>
                <a:ext cx="45472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81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68" grpId="0"/>
      <p:bldP spid="69" grpId="0"/>
      <p:bldP spid="7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PGD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50994" y="6072019"/>
            <a:ext cx="993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Madry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et al. “Towards Deep Learning Models Resistant to Adversarial Attacks.”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ICLR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2018.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endParaRPr lang="en-US" altLang="zh-CN" sz="1400" b="0" i="0" dirty="0">
              <a:effectLst/>
              <a:latin typeface="Arial" panose="020B0604020202020204" pitchFamily="34" charset="0"/>
            </a:endParaRPr>
          </a:p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Ilyas et al. “Adversarial examples are not bugs, they are features.” </a:t>
            </a:r>
            <a:r>
              <a:rPr lang="en-US" altLang="zh-CN" sz="1400" b="0" i="1" dirty="0" err="1">
                <a:effectLst/>
                <a:latin typeface="Arial" panose="020B0604020202020204" pitchFamily="34" charset="0"/>
              </a:rPr>
              <a:t>NeurIPS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,</a:t>
            </a:r>
            <a:r>
              <a:rPr lang="zh-CN" altLang="en-US" sz="1400" b="0" i="1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2019.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C54CC31-1143-0C72-4598-EB022314C5D5}"/>
              </a:ext>
            </a:extLst>
          </p:cNvPr>
          <p:cNvSpPr/>
          <p:nvPr/>
        </p:nvSpPr>
        <p:spPr>
          <a:xfrm>
            <a:off x="1143000" y="1192121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Characteristics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of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PGD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adversarial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training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91E815A-C09B-36C4-6574-DE93BA0790AE}"/>
                  </a:ext>
                </a:extLst>
              </p:cNvPr>
              <p:cNvSpPr txBox="1"/>
              <p:nvPr/>
            </p:nvSpPr>
            <p:spPr>
              <a:xfrm>
                <a:off x="2999656" y="1844824"/>
                <a:ext cx="6768752" cy="4192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只在对抗样本上训练模型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通用鲁棒性：</a:t>
                </a:r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&lt;</a:t>
                </a:r>
                <a:r>
                  <a:rPr lang="en-US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鲁棒性和多步攻击鲁棒性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需要大容量模型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需要更多训练数据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对抗训练会产生平滑的决策边界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对抗训练会对内部激活产生一种截断效果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对抗训练会强制模型学习鲁棒特征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鲁棒性提升的同时干净准确率会下降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训练很耗时，相当于</a:t>
                </a:r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5-10</a:t>
                </a: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倍普通训练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91E815A-C09B-36C4-6574-DE93BA079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844824"/>
                <a:ext cx="6768752" cy="4192879"/>
              </a:xfrm>
              <a:prstGeom prst="rect">
                <a:avLst/>
              </a:prstGeom>
              <a:blipFill>
                <a:blip r:embed="rId3"/>
                <a:stretch>
                  <a:fillRect l="-750" b="-1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42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PGD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85691" y="6009966"/>
            <a:ext cx="993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Madry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et al. “Towards Deep Learning Models Resistant to Adversarial Attacks.”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ICLR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2018.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endParaRPr lang="en-US" altLang="zh-CN" sz="1400" b="0" i="0" dirty="0">
              <a:effectLst/>
              <a:latin typeface="Arial" panose="020B0604020202020204" pitchFamily="34" charset="0"/>
            </a:endParaRPr>
          </a:p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Ilyas et al. “Adversarial examples are not bugs, they are features.” </a:t>
            </a:r>
            <a:r>
              <a:rPr lang="en-US" altLang="zh-CN" sz="1400" b="0" i="1" dirty="0" err="1">
                <a:effectLst/>
                <a:latin typeface="Arial" panose="020B0604020202020204" pitchFamily="34" charset="0"/>
              </a:rPr>
              <a:t>NeurIPS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,</a:t>
            </a:r>
            <a:r>
              <a:rPr lang="zh-CN" altLang="en-US" sz="1400" b="0" i="1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2019.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0486C99-2994-04FE-859C-8EF49572D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14" y="1310240"/>
            <a:ext cx="5110068" cy="15604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75F142A-109E-DC21-4CF5-3AD9BDD44B23}"/>
              </a:ext>
            </a:extLst>
          </p:cNvPr>
          <p:cNvSpPr txBox="1"/>
          <p:nvPr/>
        </p:nvSpPr>
        <p:spPr>
          <a:xfrm>
            <a:off x="1412642" y="19965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决策边界：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470C798-EA3A-F945-6015-17A966902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55" y="3743643"/>
            <a:ext cx="4897309" cy="20616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F474A9F-1558-2459-9AE8-2E571A695F76}"/>
              </a:ext>
            </a:extLst>
          </p:cNvPr>
          <p:cNvSpPr txBox="1"/>
          <p:nvPr/>
        </p:nvSpPr>
        <p:spPr>
          <a:xfrm>
            <a:off x="1412642" y="47744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鲁棒特征：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4FBAF2-49B1-D769-BA03-65AC68377956}"/>
              </a:ext>
            </a:extLst>
          </p:cNvPr>
          <p:cNvSpPr txBox="1"/>
          <p:nvPr/>
        </p:nvSpPr>
        <p:spPr>
          <a:xfrm>
            <a:off x="8829466" y="440512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普通训练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226A8C-CD44-8282-E23C-85F37492853F}"/>
              </a:ext>
            </a:extLst>
          </p:cNvPr>
          <p:cNvSpPr txBox="1"/>
          <p:nvPr/>
        </p:nvSpPr>
        <p:spPr>
          <a:xfrm>
            <a:off x="8835013" y="49205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对抗训练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932D95-3824-B4D9-DCC9-1F5D72132F9F}"/>
              </a:ext>
            </a:extLst>
          </p:cNvPr>
          <p:cNvSpPr txBox="1"/>
          <p:nvPr/>
        </p:nvSpPr>
        <p:spPr>
          <a:xfrm>
            <a:off x="4091934" y="287069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普通训练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A886C3-778D-99CF-83C6-C7EE37E7F3F2}"/>
              </a:ext>
            </a:extLst>
          </p:cNvPr>
          <p:cNvSpPr txBox="1"/>
          <p:nvPr/>
        </p:nvSpPr>
        <p:spPr>
          <a:xfrm>
            <a:off x="7605330" y="287069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对抗训练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FBD2928-51BA-49CF-AFE2-AC92BF47D130}"/>
              </a:ext>
            </a:extLst>
          </p:cNvPr>
          <p:cNvSpPr txBox="1"/>
          <p:nvPr/>
        </p:nvSpPr>
        <p:spPr>
          <a:xfrm>
            <a:off x="5734476" y="28744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对抗样本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B9B3948-F32D-E561-2CE1-B05EE14DB97C}"/>
              </a:ext>
            </a:extLst>
          </p:cNvPr>
          <p:cNvCxnSpPr/>
          <p:nvPr/>
        </p:nvCxnSpPr>
        <p:spPr>
          <a:xfrm flipV="1">
            <a:off x="1412642" y="3507100"/>
            <a:ext cx="8422227" cy="65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200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(DART)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79376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</a:rPr>
              <a:t>Wang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et al. “</a:t>
            </a:r>
            <a:r>
              <a:rPr lang="en-US" altLang="zh-CN" sz="1400" dirty="0">
                <a:latin typeface="Lucida Grande" panose="020B0600040502020204" pitchFamily="34" charset="0"/>
              </a:rPr>
              <a:t>On the Convergence and Robustness of Adversarial Training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ICML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2019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endParaRPr lang="en-US" altLang="zh-CN" sz="1400" b="0" i="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8">
                <a:extLst>
                  <a:ext uri="{FF2B5EF4-FFF2-40B4-BE49-F238E27FC236}">
                    <a16:creationId xmlns:a16="http://schemas.microsoft.com/office/drawing/2014/main" id="{613CCC18-37CE-4076-B787-1F1481EE9D70}"/>
                  </a:ext>
                </a:extLst>
              </p:cNvPr>
              <p:cNvSpPr txBox="1"/>
              <p:nvPr/>
            </p:nvSpPr>
            <p:spPr>
              <a:xfrm>
                <a:off x="1794321" y="4529194"/>
                <a:ext cx="926279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1">
                      <a:lumMod val="50000"/>
                    </a:schemeClr>
                  </a:buClr>
                  <a:buFont typeface="Wingdings" pitchFamily="2" charset="2"/>
                  <a:buChar char="p"/>
                </a:pPr>
                <a:r>
                  <a:rPr lang="zh-CN" altLang="en-US" sz="2000" dirty="0"/>
                  <a:t>对于</a:t>
                </a:r>
                <a:r>
                  <a:rPr lang="en-US" altLang="zh-CN" sz="2000" dirty="0"/>
                  <a:t>10</a:t>
                </a:r>
                <a:r>
                  <a:rPr lang="zh-CN" altLang="en-US" sz="2000" dirty="0"/>
                  <a:t>步对抗训练（</a:t>
                </a:r>
                <a:r>
                  <a:rPr lang="en-US" altLang="zh-CN" sz="2000" dirty="0"/>
                  <a:t>PGD-10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Adversarial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Training</a:t>
                </a:r>
                <a:r>
                  <a:rPr lang="zh-CN" altLang="en-US" sz="2000" dirty="0"/>
                  <a:t>）来说</a:t>
                </a:r>
                <a:r>
                  <a:rPr lang="en-US" altLang="zh-CN" sz="2000" dirty="0"/>
                  <a:t>:</a:t>
                </a:r>
              </a:p>
              <a:p>
                <a:pPr marL="877888" lvl="1" indent="-342900">
                  <a:buClr>
                    <a:schemeClr val="accent1">
                      <a:lumMod val="50000"/>
                    </a:schemeClr>
                  </a:buClr>
                  <a:buFont typeface="System Font Regular"/>
                  <a:buChar char="‒"/>
                </a:pPr>
                <a:r>
                  <a:rPr lang="zh-CN" altLang="en-US" sz="2000" dirty="0"/>
                  <a:t>最优步长是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zh-CN" sz="2000" dirty="0"/>
              </a:p>
              <a:p>
                <a:pPr marL="877888" lvl="1" indent="-342900">
                  <a:buClr>
                    <a:schemeClr val="accent1">
                      <a:lumMod val="50000"/>
                    </a:schemeClr>
                  </a:buClr>
                  <a:buFont typeface="System Font Regular"/>
                  <a:buChar char="‒"/>
                </a:pPr>
                <a:r>
                  <a:rPr lang="zh-CN" altLang="en-US" sz="2000" dirty="0"/>
                  <a:t>步数影响不大，只要足够探索到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zh-CN" sz="2000" dirty="0"/>
                  <a:t>-ball</a:t>
                </a:r>
                <a:r>
                  <a:rPr lang="zh-CN" altLang="en-US" sz="2000" dirty="0"/>
                  <a:t>的边界</a:t>
                </a:r>
                <a:endParaRPr lang="en-US" altLang="zh-CN" sz="2000" dirty="0"/>
              </a:p>
              <a:p>
                <a:pPr marL="363538" indent="-285750">
                  <a:buClr>
                    <a:schemeClr val="accent1">
                      <a:lumMod val="50000"/>
                    </a:schemeClr>
                  </a:buClr>
                  <a:buFont typeface="Wingdings" pitchFamily="2" charset="2"/>
                  <a:buChar char="p"/>
                </a:pPr>
                <a:r>
                  <a:rPr lang="zh-CN" altLang="en-US" sz="2000" b="1" dirty="0"/>
                  <a:t>训练初期</a:t>
                </a:r>
                <a:r>
                  <a:rPr lang="zh-CN" altLang="en-US" sz="2000" dirty="0"/>
                  <a:t>使用</a:t>
                </a:r>
                <a:r>
                  <a:rPr lang="zh-CN" altLang="en-US" sz="2000" b="1" dirty="0"/>
                  <a:t>弱对抗样本</a:t>
                </a:r>
                <a:r>
                  <a:rPr lang="zh-CN" altLang="en-US" sz="2000" dirty="0"/>
                  <a:t>反而会提高鲁棒性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8">
                <a:extLst>
                  <a:ext uri="{FF2B5EF4-FFF2-40B4-BE49-F238E27FC236}">
                    <a16:creationId xmlns:a16="http://schemas.microsoft.com/office/drawing/2014/main" id="{613CCC18-37CE-4076-B787-1F1481EE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21" y="4529194"/>
                <a:ext cx="9262797" cy="1323439"/>
              </a:xfrm>
              <a:prstGeom prst="rect">
                <a:avLst/>
              </a:prstGeom>
              <a:blipFill>
                <a:blip r:embed="rId3"/>
                <a:stretch>
                  <a:fillRect l="-548" t="-2857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461B351-8AB0-049C-5A84-F8379CB85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8"/>
          <a:stretch/>
        </p:blipFill>
        <p:spPr>
          <a:xfrm>
            <a:off x="8051019" y="1324603"/>
            <a:ext cx="2448272" cy="21858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5D021A1-B1D5-FB4F-84D6-9F43022D47E4}"/>
              </a:ext>
            </a:extLst>
          </p:cNvPr>
          <p:cNvSpPr txBox="1"/>
          <p:nvPr/>
        </p:nvSpPr>
        <p:spPr>
          <a:xfrm>
            <a:off x="1794321" y="3709418"/>
            <a:ext cx="2259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PGD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步长对鲁棒性影响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49568B-26A8-1CC0-A67E-038A78554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906" y="1325357"/>
            <a:ext cx="2664296" cy="23201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623622-4BE0-B39E-96B4-ABE9C5CBF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658" y="1403456"/>
            <a:ext cx="2570683" cy="22141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9F431F0-EE0E-4D5F-179E-681055439213}"/>
              </a:ext>
            </a:extLst>
          </p:cNvPr>
          <p:cNvSpPr txBox="1"/>
          <p:nvPr/>
        </p:nvSpPr>
        <p:spPr>
          <a:xfrm>
            <a:off x="5059165" y="3707150"/>
            <a:ext cx="2259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PGD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步数对鲁棒性影响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C644E8-E32E-317F-2051-14DB51A64880}"/>
              </a:ext>
            </a:extLst>
          </p:cNvPr>
          <p:cNvSpPr txBox="1"/>
          <p:nvPr/>
        </p:nvSpPr>
        <p:spPr>
          <a:xfrm>
            <a:off x="8239826" y="3706016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训练初期使用简单攻击</a:t>
            </a:r>
          </a:p>
        </p:txBody>
      </p:sp>
    </p:spTree>
    <p:extLst>
      <p:ext uri="{BB962C8B-B14F-4D97-AF65-F5344CB8AC3E}">
        <p14:creationId xmlns:p14="http://schemas.microsoft.com/office/powerpoint/2010/main" val="3774002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(DART)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79376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</a:rPr>
              <a:t>Wang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et al. “</a:t>
            </a:r>
            <a:r>
              <a:rPr lang="en-US" altLang="zh-CN" sz="1400" dirty="0">
                <a:latin typeface="Lucida Grande" panose="020B0600040502020204" pitchFamily="34" charset="0"/>
              </a:rPr>
              <a:t>On the Convergence and Robustness of Adversarial Training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ICML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2019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endParaRPr lang="en-US" altLang="zh-CN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FC99D33E-15DC-BCB0-1DAA-2763BA185B81}"/>
              </a:ext>
            </a:extLst>
          </p:cNvPr>
          <p:cNvSpPr/>
          <p:nvPr/>
        </p:nvSpPr>
        <p:spPr>
          <a:xfrm>
            <a:off x="1143000" y="1192121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How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measure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the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convergence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of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the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inner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maximization?</a:t>
            </a:r>
            <a:r>
              <a:rPr lang="zh-CN" altLang="en-US" sz="2800" b="1" dirty="0"/>
              <a:t> 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3805643-52C0-80F2-48D5-D666F6F372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208" y="1916832"/>
              <a:ext cx="8456280" cy="2045817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8456280">
                      <a:extLst>
                        <a:ext uri="{9D8B030D-6E8A-4147-A177-3AD203B41FA5}">
                          <a16:colId xmlns:a16="http://schemas.microsoft.com/office/drawing/2014/main" val="1704153450"/>
                        </a:ext>
                      </a:extLst>
                    </a:gridCol>
                  </a:tblGrid>
                  <a:tr h="31192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600" u="none" strike="noStrike" kern="1200" baseline="0" dirty="0"/>
                            <a:t>Definition (</a:t>
                          </a:r>
                          <a:r>
                            <a:rPr lang="en-US" altLang="zh-CN" sz="1600" u="none" strike="noStrike" kern="1200" baseline="0" dirty="0"/>
                            <a:t> First-Order Stationary Condition</a:t>
                          </a:r>
                          <a:r>
                            <a:rPr lang="zh-CN" altLang="en-US" sz="1600" u="none" strike="noStrike" kern="1200" baseline="0" dirty="0"/>
                            <a:t> </a:t>
                          </a:r>
                          <a:r>
                            <a:rPr lang="en-US" altLang="zh-CN" sz="1600" u="none" strike="noStrike" kern="1200" baseline="0" dirty="0"/>
                            <a:t>(FOSC)</a:t>
                          </a:r>
                          <a:r>
                            <a:rPr lang="en-AU" sz="1600" u="none" strike="noStrike" kern="1200" baseline="0" dirty="0"/>
                            <a:t>)</a:t>
                          </a:r>
                          <a:endParaRPr lang="en-AU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990874"/>
                      </a:ext>
                    </a:extLst>
                  </a:tr>
                  <a:tr h="1710537">
                    <a:tc>
                      <a:txBody>
                        <a:bodyPr/>
                        <a:lstStyle/>
                        <a:p>
                          <a:r>
                            <a:rPr lang="en-AU" sz="1800" u="none" strike="noStrike" kern="1200" baseline="0" dirty="0"/>
                            <a:t>Given a sample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800" i="1" u="none" strike="noStrike" kern="1200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800" u="none" strike="noStrike" kern="1200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800" u="none" strike="noStrike" kern="1200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AU" sz="1800" u="none" strike="noStrike" kern="1200" baseline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AU" sz="1800" u="none" strike="noStrike" kern="1200" baseline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AU" sz="1800" u="none" strike="noStrike" kern="1200" baseline="0" dirty="0"/>
                            <a:t>, let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800" i="1" u="none" strike="noStrike" kern="1200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800" u="none" strike="noStrike" kern="1200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800" u="none" strike="noStrike" kern="1200" baseline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oMath>
                          </a14:m>
                          <a:r>
                            <a:rPr lang="en-AU" sz="1800" u="none" strike="noStrike" kern="1200" baseline="0" dirty="0"/>
                            <a:t> be a</a:t>
                          </a:r>
                          <a:r>
                            <a:rPr lang="en-US" altLang="zh-CN" sz="1800" u="none" strike="noStrike" kern="1200" baseline="0" dirty="0"/>
                            <a:t>n</a:t>
                          </a:r>
                          <a:r>
                            <a:rPr lang="en-AU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intermediate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example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found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at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the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800" i="1" u="none" strike="noStrike" kern="1200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u="none" strike="noStrike" kern="1200" baseline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1800" u="none" strike="noStrike" kern="1200" baseline="0" smtClean="0">
                                      <a:latin typeface="Cambria Math" panose="02040503050406030204" pitchFamily="18" charset="0"/>
                                    </a:rPr>
                                    <m:t>th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step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of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the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inner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maximization</a:t>
                          </a:r>
                          <a:r>
                            <a:rPr lang="en-AU" sz="1800" u="none" strike="noStrike" kern="1200" baseline="0" dirty="0"/>
                            <a:t>. The </a:t>
                          </a:r>
                          <a:r>
                            <a:rPr lang="en-US" altLang="zh-CN" sz="1800" u="none" strike="noStrike" kern="1200" baseline="0" dirty="0"/>
                            <a:t>First-Order Stationary Condition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AU" sz="1800" u="none" strike="noStrike" kern="1200" baseline="0" dirty="0"/>
                            <a:t>of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800" i="1" u="none" strike="noStrike" kern="1200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800" u="none" strike="noStrike" kern="1200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800" u="none" strike="noStrike" kern="1200" baseline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AU" sz="1800" u="none" strike="noStrike" kern="1200" baseline="0" dirty="0"/>
                            <a:t>is</a:t>
                          </a:r>
                          <a:r>
                            <a:rPr lang="en-US" altLang="zh-CN" sz="1800" u="none" strike="noStrike" kern="1200" baseline="0" dirty="0"/>
                            <a:t>:</a:t>
                          </a:r>
                          <a:endParaRPr lang="en-US" altLang="zh-CN" sz="18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20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𝐦𝐚𝐱</m:t>
                                        </m:r>
                                        <m:r>
                                          <a:rPr lang="zh-CN" altLang="en-US" sz="2000" b="1" smtClean="0">
                                            <a:latin typeface="Cambria Math" panose="02040503050406030204" pitchFamily="18" charset="0"/>
                                          </a:rPr>
                                          <m:t>  </m:t>
                                        </m:r>
                                      </m:e>
                                      <m:lim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altLang="zh-CN" sz="2000" b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𝝌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altLang="zh-CN" sz="2000" b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𝒌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b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CN" altLang="en-US" sz="2000" b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𝐟</m:t>
                                        </m:r>
                                        <m:r>
                                          <a:rPr lang="en-US" altLang="zh-CN" sz="2000" b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𝛉</m:t>
                                        </m:r>
                                        <m:r>
                                          <a:rPr lang="en-US" altLang="zh-CN" sz="2000" b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CN" altLang="en-US" sz="2000" b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𝒌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b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AU" sz="1800" u="none" strike="noStrike" kern="1200" baseline="0" dirty="0"/>
                        </a:p>
                        <a:p>
                          <a:r>
                            <a:rPr lang="en-AU" sz="1800" u="none" strike="noStrike" kern="1200" baseline="0" dirty="0"/>
                            <a:t>where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altLang="zh-CN" sz="1800" smtClean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  <m:r>
                                <a:rPr lang="en-US" altLang="zh-CN" sz="18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AU" sz="1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80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1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80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800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800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zh-CN" altLang="en-US" sz="180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oMath>
                          </a14:m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is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the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input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domain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of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:r>
                            <a:rPr lang="en-US" altLang="zh-CN" sz="1800" u="none" strike="noStrike" kern="1200" baseline="0" dirty="0"/>
                            <a:t>the</a:t>
                          </a:r>
                          <a:r>
                            <a:rPr lang="zh-CN" altLang="en-US" sz="1800" u="none" strike="noStrike" kern="12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altLang="zh-CN" sz="1800" dirty="0"/>
                            <a:t>-ball</a:t>
                          </a:r>
                          <a:r>
                            <a:rPr lang="zh-CN" altLang="en-US" sz="1800" baseline="0" dirty="0"/>
                            <a:t> </a:t>
                          </a:r>
                          <a:r>
                            <a:rPr lang="en-US" altLang="zh-CN" sz="1800" baseline="0" dirty="0"/>
                            <a:t>around</a:t>
                          </a:r>
                          <a:r>
                            <a:rPr lang="zh-CN" altLang="en-US" sz="1800" baseline="0" dirty="0"/>
                            <a:t> </a:t>
                          </a:r>
                          <a:r>
                            <a:rPr lang="en-US" altLang="zh-CN" sz="1800" baseline="0" dirty="0"/>
                            <a:t>normal</a:t>
                          </a:r>
                          <a:r>
                            <a:rPr lang="zh-CN" altLang="en-US" sz="1800" baseline="0" dirty="0"/>
                            <a:t> </a:t>
                          </a:r>
                          <a:r>
                            <a:rPr lang="en-US" altLang="zh-CN" sz="1800" baseline="0" dirty="0"/>
                            <a:t>example</a:t>
                          </a:r>
                          <a:r>
                            <a:rPr lang="zh-CN" alt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800" dirty="0"/>
                            <a:t>,</a:t>
                          </a:r>
                          <a:r>
                            <a:rPr lang="zh-CN" alt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80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80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18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AU" sz="1800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altLang="zh-CN" sz="18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r>
                                <a:rPr lang="en-US" altLang="zh-CN" sz="18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sz="18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8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18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dirty="0"/>
                            <a:t>,</a:t>
                          </a:r>
                          <a:r>
                            <a:rPr lang="zh-CN" altLang="en-US" sz="1800" dirty="0"/>
                            <a:t> </a:t>
                          </a:r>
                          <a:r>
                            <a:rPr lang="en-US" altLang="zh-CN" sz="1800" dirty="0"/>
                            <a:t>and</a:t>
                          </a:r>
                          <a:r>
                            <a:rPr lang="zh-CN" alt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zh-CN" alt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</m:oMath>
                          </a14:m>
                          <a:r>
                            <a:rPr lang="zh-CN" altLang="en-US" sz="1800" dirty="0"/>
                            <a:t> </a:t>
                          </a:r>
                          <a:r>
                            <a:rPr lang="en-US" altLang="zh-CN" sz="1800" dirty="0"/>
                            <a:t>is</a:t>
                          </a:r>
                          <a:r>
                            <a:rPr lang="zh-CN" altLang="en-US" sz="1800" dirty="0"/>
                            <a:t> </a:t>
                          </a:r>
                          <a:r>
                            <a:rPr lang="en-US" altLang="zh-CN" sz="1800" dirty="0"/>
                            <a:t>the</a:t>
                          </a:r>
                          <a:r>
                            <a:rPr lang="zh-CN" altLang="en-US" sz="1800" dirty="0"/>
                            <a:t> </a:t>
                          </a:r>
                          <a:r>
                            <a:rPr lang="en-US" altLang="zh-CN" sz="1800" dirty="0"/>
                            <a:t>inner</a:t>
                          </a:r>
                          <a:r>
                            <a:rPr lang="zh-CN" altLang="en-US" sz="1800" dirty="0"/>
                            <a:t> </a:t>
                          </a:r>
                          <a:r>
                            <a:rPr lang="en-US" altLang="zh-CN" sz="1800" dirty="0"/>
                            <a:t>product.</a:t>
                          </a:r>
                          <a:endParaRPr lang="en-AU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8998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3805643-52C0-80F2-48D5-D666F6F372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3924134"/>
                  </p:ext>
                </p:extLst>
              </p:nvPr>
            </p:nvGraphicFramePr>
            <p:xfrm>
              <a:off x="2032208" y="1916832"/>
              <a:ext cx="8456280" cy="2045817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8456280">
                      <a:extLst>
                        <a:ext uri="{9D8B030D-6E8A-4147-A177-3AD203B41FA5}">
                          <a16:colId xmlns:a16="http://schemas.microsoft.com/office/drawing/2014/main" val="170415345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600" u="none" strike="noStrike" kern="1200" baseline="0" dirty="0"/>
                            <a:t>Definition (</a:t>
                          </a:r>
                          <a:r>
                            <a:rPr lang="en-US" altLang="zh-CN" sz="1600" u="none" strike="noStrike" kern="1200" baseline="0" dirty="0"/>
                            <a:t> First-Order Stationary Condition</a:t>
                          </a:r>
                          <a:r>
                            <a:rPr lang="zh-CN" altLang="en-US" sz="1600" u="none" strike="noStrike" kern="1200" baseline="0" dirty="0"/>
                            <a:t> </a:t>
                          </a:r>
                          <a:r>
                            <a:rPr lang="en-US" altLang="zh-CN" sz="1600" u="none" strike="noStrike" kern="1200" baseline="0" dirty="0"/>
                            <a:t>(FOSC)</a:t>
                          </a:r>
                          <a:r>
                            <a:rPr lang="en-AU" sz="1600" u="none" strike="noStrike" kern="1200" baseline="0" dirty="0"/>
                            <a:t>)</a:t>
                          </a:r>
                          <a:endParaRPr lang="en-AU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990874"/>
                      </a:ext>
                    </a:extLst>
                  </a:tr>
                  <a:tr h="17105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0" t="-20588" r="-300"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8998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48DBFC2C-EF96-3FF7-886A-9F743184F84B}"/>
                  </a:ext>
                </a:extLst>
              </p:cNvPr>
              <p:cNvSpPr txBox="1"/>
              <p:nvPr/>
            </p:nvSpPr>
            <p:spPr>
              <a:xfrm>
                <a:off x="1919536" y="4302814"/>
                <a:ext cx="8856984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B050"/>
                  </a:buClr>
                </a:pPr>
                <a:r>
                  <a:rPr lang="en-US" altLang="zh-CN" sz="2000" b="1" dirty="0"/>
                  <a:t>FOSC:</a:t>
                </a:r>
              </a:p>
              <a:p>
                <a:pPr marL="342900" indent="-342900">
                  <a:buClr>
                    <a:srgbClr val="00B050"/>
                  </a:buClr>
                  <a:buFont typeface="System Font Regular"/>
                  <a:buChar char="‒"/>
                </a:pPr>
                <a:r>
                  <a:rPr lang="en-US" altLang="zh-CN" sz="2000" dirty="0"/>
                  <a:t>Inspired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Frank-Wolfe gap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constrained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min-max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optimization.</a:t>
                </a:r>
              </a:p>
              <a:p>
                <a:pPr marL="342900" indent="-342900">
                  <a:buClr>
                    <a:srgbClr val="00B050"/>
                  </a:buClr>
                  <a:buFont typeface="System Font Regular"/>
                  <a:buChar char="‒"/>
                </a:pPr>
                <a:r>
                  <a:rPr lang="en-US" altLang="zh-CN" sz="2000" dirty="0"/>
                  <a:t>Smaller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value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indicates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better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convergence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inner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maximization.</a:t>
                </a:r>
              </a:p>
              <a:p>
                <a:pPr marL="342900" indent="-342900">
                  <a:buClr>
                    <a:srgbClr val="00B050"/>
                  </a:buClr>
                  <a:buFont typeface="System Font Regular"/>
                  <a:buChar char="‒"/>
                </a:pPr>
                <a:r>
                  <a:rPr lang="en-US" altLang="zh-CN" sz="2000" dirty="0">
                    <a:sym typeface="Wingdings" panose="05000000000000000000" pitchFamily="2" charset="2"/>
                  </a:rPr>
                  <a:t>It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has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a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close-form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solution,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 affine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invariant and norm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independent.</a:t>
                </a:r>
              </a:p>
            </p:txBody>
          </p:sp>
        </mc:Choice>
        <mc:Fallback xmlns=""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48DBFC2C-EF96-3FF7-886A-9F743184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4302814"/>
                <a:ext cx="8856984" cy="1363065"/>
              </a:xfrm>
              <a:prstGeom prst="rect">
                <a:avLst/>
              </a:prstGeom>
              <a:blipFill>
                <a:blip r:embed="rId4"/>
                <a:stretch>
                  <a:fillRect l="-860" t="-1852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5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(DART)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79376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</a:rPr>
              <a:t>Wang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et al. “</a:t>
            </a:r>
            <a:r>
              <a:rPr lang="en-US" altLang="zh-CN" sz="1400" dirty="0">
                <a:latin typeface="Lucida Grande" panose="020B0600040502020204" pitchFamily="34" charset="0"/>
              </a:rPr>
              <a:t>On the Convergence and Robustness of Adversarial Training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ICML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2019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endParaRPr lang="en-US" altLang="zh-CN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7280E3D-2806-4F7F-E739-5F5022506538}"/>
              </a:ext>
            </a:extLst>
          </p:cNvPr>
          <p:cNvSpPr txBox="1"/>
          <p:nvPr/>
        </p:nvSpPr>
        <p:spPr>
          <a:xfrm>
            <a:off x="1464601" y="1124744"/>
            <a:ext cx="92627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US" altLang="zh-CN" sz="2000" b="1" u="sng" dirty="0"/>
              <a:t>Dynamic</a:t>
            </a:r>
            <a:r>
              <a:rPr lang="zh-CN" altLang="en-US" sz="2000" b="1" u="sng" dirty="0"/>
              <a:t> </a:t>
            </a:r>
            <a:r>
              <a:rPr lang="en-US" altLang="zh-CN" sz="2000" b="1" u="sng" dirty="0"/>
              <a:t>Adversarial</a:t>
            </a:r>
            <a:r>
              <a:rPr lang="zh-CN" altLang="en-US" sz="2000" b="1" u="sng" dirty="0"/>
              <a:t> </a:t>
            </a:r>
            <a:r>
              <a:rPr lang="en-US" altLang="zh-CN" sz="2000" b="1" u="sng" dirty="0"/>
              <a:t>Training: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System Font Regular"/>
              <a:buChar char="‒"/>
            </a:pPr>
            <a:r>
              <a:rPr lang="en-US" altLang="zh-CN" sz="2000" dirty="0"/>
              <a:t>Weak</a:t>
            </a:r>
            <a:r>
              <a:rPr lang="zh-CN" altLang="en-US" sz="2000" dirty="0"/>
              <a:t> </a:t>
            </a:r>
            <a:r>
              <a:rPr lang="en-US" altLang="zh-CN" sz="2000" dirty="0"/>
              <a:t>attack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early</a:t>
            </a:r>
            <a:r>
              <a:rPr lang="zh-CN" altLang="en-US" sz="2000" dirty="0"/>
              <a:t> </a:t>
            </a:r>
            <a:r>
              <a:rPr lang="en-US" altLang="zh-CN" sz="2000" dirty="0"/>
              <a:t>training,</a:t>
            </a:r>
            <a:r>
              <a:rPr lang="zh-CN" altLang="en-US" sz="2000" dirty="0"/>
              <a:t> </a:t>
            </a:r>
            <a:r>
              <a:rPr lang="en-US" altLang="zh-CN" sz="2000" dirty="0"/>
              <a:t>strong</a:t>
            </a:r>
            <a:r>
              <a:rPr lang="zh-CN" altLang="en-US" sz="2000" dirty="0"/>
              <a:t> </a:t>
            </a:r>
            <a:r>
              <a:rPr lang="en-US" altLang="zh-CN" sz="2000" dirty="0"/>
              <a:t>attack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later</a:t>
            </a:r>
            <a:r>
              <a:rPr lang="zh-CN" altLang="en-US" sz="2000" dirty="0"/>
              <a:t> </a:t>
            </a:r>
            <a:r>
              <a:rPr lang="en-US" altLang="zh-CN" sz="2000" dirty="0"/>
              <a:t>training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System Font Regular"/>
              <a:buChar char="‒"/>
            </a:pPr>
            <a:r>
              <a:rPr lang="en-US" altLang="zh-CN" sz="2000" b="1" dirty="0"/>
              <a:t>Weak</a:t>
            </a:r>
            <a:r>
              <a:rPr lang="zh-CN" altLang="en-US" sz="2000" dirty="0"/>
              <a:t> </a:t>
            </a:r>
            <a:r>
              <a:rPr lang="en-US" altLang="zh-CN" sz="2000" dirty="0"/>
              <a:t>attack</a:t>
            </a:r>
            <a:r>
              <a:rPr lang="zh-CN" altLang="en-US" sz="2000" dirty="0"/>
              <a:t> </a:t>
            </a:r>
            <a:r>
              <a:rPr lang="en-US" altLang="zh-CN" sz="2000" dirty="0"/>
              <a:t>improves</a:t>
            </a:r>
            <a:r>
              <a:rPr lang="zh-CN" altLang="en-US" sz="2000" dirty="0"/>
              <a:t> </a:t>
            </a:r>
            <a:r>
              <a:rPr lang="en-US" altLang="zh-CN" sz="2000" b="1" dirty="0"/>
              <a:t>generalization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b="1" dirty="0"/>
              <a:t>strong</a:t>
            </a:r>
            <a:r>
              <a:rPr lang="zh-CN" altLang="en-US" sz="2000" dirty="0"/>
              <a:t> </a:t>
            </a:r>
            <a:r>
              <a:rPr lang="en-US" altLang="zh-CN" sz="2000" dirty="0"/>
              <a:t>attack</a:t>
            </a:r>
            <a:r>
              <a:rPr lang="zh-CN" altLang="en-US" sz="2000" dirty="0"/>
              <a:t> </a:t>
            </a:r>
            <a:r>
              <a:rPr lang="en-US" altLang="zh-CN" sz="2000" dirty="0"/>
              <a:t>improves</a:t>
            </a:r>
            <a:r>
              <a:rPr lang="zh-CN" altLang="en-US" sz="2000" dirty="0"/>
              <a:t> </a:t>
            </a:r>
            <a:r>
              <a:rPr lang="en-US" altLang="zh-CN" sz="2000" b="1" dirty="0"/>
              <a:t>final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robustness</a:t>
            </a:r>
            <a:r>
              <a:rPr lang="en-US" altLang="zh-CN" sz="2000" dirty="0"/>
              <a:t>.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altLang="zh-CN" sz="2000" dirty="0"/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altLang="zh-CN" sz="2000" b="1" u="sng" dirty="0"/>
              <a:t>Convergence</a:t>
            </a:r>
            <a:r>
              <a:rPr lang="zh-CN" altLang="en-US" sz="2000" b="1" u="sng" dirty="0"/>
              <a:t> </a:t>
            </a:r>
            <a:r>
              <a:rPr lang="en-US" altLang="zh-CN" sz="2000" b="1" u="sng" dirty="0"/>
              <a:t>analysis:</a:t>
            </a:r>
            <a:endParaRPr lang="en-US" sz="2000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9E8A7-5AB8-3B3A-1E10-310B88F01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861" y="3095793"/>
            <a:ext cx="5698183" cy="27519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365BF2-1433-6864-3CE4-70571382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4" y="3497900"/>
            <a:ext cx="4275716" cy="10708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425968-BA8D-C15B-60A4-1BE2C3B4B828}"/>
              </a:ext>
            </a:extLst>
          </p:cNvPr>
          <p:cNvSpPr txBox="1"/>
          <p:nvPr/>
        </p:nvSpPr>
        <p:spPr>
          <a:xfrm>
            <a:off x="7752184" y="4680327"/>
            <a:ext cx="41217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robustness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A15235-2C9F-D63D-C412-38BD2685D5D4}"/>
              </a:ext>
            </a:extLst>
          </p:cNvPr>
          <p:cNvSpPr txBox="1"/>
          <p:nvPr/>
        </p:nvSpPr>
        <p:spPr>
          <a:xfrm>
            <a:off x="7752184" y="3121629"/>
            <a:ext cx="412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Robustness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CIFAR-10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WideResNet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B9BC99-5C90-F4F6-71A8-D5407552F0CD}"/>
              </a:ext>
            </a:extLst>
          </p:cNvPr>
          <p:cNvSpPr/>
          <p:nvPr/>
        </p:nvSpPr>
        <p:spPr>
          <a:xfrm>
            <a:off x="7608168" y="2924944"/>
            <a:ext cx="4419732" cy="2232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216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TRADES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79376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</a:rPr>
              <a:t>Zhang et al. "Theoretically principled trade-off between robustness and accuracy." ICML, 2019.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51EC7-D3C0-ECAF-1DEF-EEAE87958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48" y="3429000"/>
            <a:ext cx="5089617" cy="2544809"/>
          </a:xfrm>
          <a:prstGeom prst="rect">
            <a:avLst/>
          </a:prstGeom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242F555E-A803-4F00-2F40-ABD86C445E15}"/>
              </a:ext>
            </a:extLst>
          </p:cNvPr>
          <p:cNvSpPr/>
          <p:nvPr/>
        </p:nvSpPr>
        <p:spPr>
          <a:xfrm>
            <a:off x="983432" y="1182279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Use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distribution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loss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(KL)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for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inner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and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outer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optimizations</a:t>
            </a:r>
            <a:endParaRPr lang="en-US" altLang="zh-CN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B17E8FC-9F0A-719B-75F4-776E73E77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07" y="1988840"/>
            <a:ext cx="72517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34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TRADES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623392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</a:rPr>
              <a:t>Zhang et al. "Theoretically principled trade-off between robustness and accuracy." ICML, 2019.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5F76F8-EB48-7C62-95D9-77E227DB4227}"/>
              </a:ext>
            </a:extLst>
          </p:cNvPr>
          <p:cNvSpPr txBox="1"/>
          <p:nvPr/>
        </p:nvSpPr>
        <p:spPr>
          <a:xfrm>
            <a:off x="9063880" y="3052480"/>
            <a:ext cx="2360712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2"/>
                </a:solidFill>
              </a:rPr>
              <a:t>Winning</a:t>
            </a:r>
            <a:r>
              <a:rPr kumimoji="1" lang="zh-CN" altLang="en-US" b="1" dirty="0">
                <a:solidFill>
                  <a:schemeClr val="accent2"/>
                </a:solidFill>
              </a:rPr>
              <a:t> </a:t>
            </a:r>
            <a:r>
              <a:rPr kumimoji="1" lang="en-US" altLang="zh-CN" b="1" dirty="0">
                <a:solidFill>
                  <a:schemeClr val="accent2"/>
                </a:solidFill>
              </a:rPr>
              <a:t>solutions</a:t>
            </a:r>
            <a:r>
              <a:rPr kumimoji="1" lang="zh-CN" altLang="en-US" b="1" dirty="0">
                <a:solidFill>
                  <a:schemeClr val="accent2"/>
                </a:solidFill>
              </a:rPr>
              <a:t> </a:t>
            </a:r>
            <a:r>
              <a:rPr kumimoji="1" lang="en-US" altLang="zh-CN" b="1" dirty="0">
                <a:solidFill>
                  <a:schemeClr val="accent2"/>
                </a:solidFill>
              </a:rPr>
              <a:t>of</a:t>
            </a:r>
            <a:r>
              <a:rPr kumimoji="1" lang="zh-CN" altLang="en-US" b="1" dirty="0">
                <a:solidFill>
                  <a:schemeClr val="accent2"/>
                </a:solidFill>
              </a:rPr>
              <a:t> </a:t>
            </a:r>
            <a:r>
              <a:rPr lang="en-AU" altLang="zh-CN" b="1" dirty="0" err="1">
                <a:solidFill>
                  <a:schemeClr val="accent2"/>
                </a:solidFill>
              </a:rPr>
              <a:t>NeurIPS</a:t>
            </a:r>
            <a:r>
              <a:rPr lang="en-AU" altLang="zh-CN" b="1" dirty="0">
                <a:solidFill>
                  <a:schemeClr val="accent2"/>
                </a:solidFill>
              </a:rPr>
              <a:t> 2018 Adversarial Vision Challenge</a:t>
            </a:r>
            <a:endParaRPr kumimoji="1"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FE910C3-F3AA-3164-E1D5-B62AAAB84657}"/>
              </a:ext>
            </a:extLst>
          </p:cNvPr>
          <p:cNvSpPr/>
          <p:nvPr/>
        </p:nvSpPr>
        <p:spPr>
          <a:xfrm>
            <a:off x="1143000" y="1192121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Characteristics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of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TRADES</a:t>
            </a:r>
            <a:endParaRPr lang="en-US" altLang="zh-CN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F51857-4AE5-2691-5745-08DE3DBB3B65}"/>
              </a:ext>
            </a:extLst>
          </p:cNvPr>
          <p:cNvSpPr txBox="1"/>
          <p:nvPr/>
        </p:nvSpPr>
        <p:spPr>
          <a:xfrm>
            <a:off x="1776671" y="2767280"/>
            <a:ext cx="67687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KL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监督对抗样本的生成，鲁棒性提升显著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干净样本也参与训练，有利于模型收敛和干净准确率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KL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的对抗样本生成包含自适应的过程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能成训练得到比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PGD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对抗训练更平滑的决策边界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4260EE-4952-9630-3A26-24853EA6FC14}"/>
              </a:ext>
            </a:extLst>
          </p:cNvPr>
          <p:cNvSpPr txBox="1"/>
          <p:nvPr/>
        </p:nvSpPr>
        <p:spPr>
          <a:xfrm>
            <a:off x="1774038" y="2175974"/>
            <a:ext cx="64822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TRADES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既改进了内部最大化又改进了外部最小化</a:t>
            </a:r>
          </a:p>
        </p:txBody>
      </p:sp>
    </p:spTree>
    <p:extLst>
      <p:ext uri="{BB962C8B-B14F-4D97-AF65-F5344CB8AC3E}">
        <p14:creationId xmlns:p14="http://schemas.microsoft.com/office/powerpoint/2010/main" val="3567160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TRADES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79376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</a:rPr>
              <a:t>Zhang et al. "Theoretically principled trade-off between robustness and accuracy." ICML, 2019.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FE910C3-F3AA-3164-E1D5-B62AAAB84657}"/>
              </a:ext>
            </a:extLst>
          </p:cNvPr>
          <p:cNvSpPr/>
          <p:nvPr/>
        </p:nvSpPr>
        <p:spPr>
          <a:xfrm>
            <a:off x="1143000" y="1192121"/>
            <a:ext cx="9906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Experimental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results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of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TRADES</a:t>
            </a: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94C8C5-4EC1-2928-431D-3799E9F4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1806248"/>
            <a:ext cx="6227576" cy="40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7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127448" y="1412776"/>
            <a:ext cx="89649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Early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Early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Later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Remaining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Challenges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Progress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14827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945216" cy="572971"/>
          </a:xfrm>
        </p:spPr>
        <p:txBody>
          <a:bodyPr/>
          <a:lstStyle/>
          <a:p>
            <a:r>
              <a:rPr kumimoji="1" lang="en-US" altLang="zh-CN" dirty="0"/>
              <a:t>TRADES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VAT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ALP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767408" y="5786680"/>
            <a:ext cx="9937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 et al. "Theoretically principled trade-off between robustness and accuracy." ICML, 2019.</a:t>
            </a:r>
          </a:p>
          <a:p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Miyato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 Distributional smoothing with virtual adversarial training.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2016.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Kannan, Harini, Alexey </a:t>
            </a:r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Kurakin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Ian Goodfellow. "Adversarial logit pairing." </a:t>
            </a:r>
            <a:r>
              <a:rPr lang="en-AU" altLang="zh-CN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AU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arXiv:1803.06373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(2018).</a:t>
            </a:r>
            <a:endParaRPr lang="en-US" altLang="zh-CN" sz="1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DC1F81-45C4-DE66-91B5-27D1F2949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1190896"/>
            <a:ext cx="6451600" cy="12428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C8769A-5402-4F60-5673-B47B1A6F0154}"/>
              </a:ext>
            </a:extLst>
          </p:cNvPr>
          <p:cNvSpPr txBox="1"/>
          <p:nvPr/>
        </p:nvSpPr>
        <p:spPr>
          <a:xfrm>
            <a:off x="767408" y="1513048"/>
            <a:ext cx="1065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TRADES:</a:t>
            </a:r>
            <a:endParaRPr kumimoji="1"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D1070A-846A-9B6D-BEA6-3D4000BA9FDA}"/>
              </a:ext>
            </a:extLst>
          </p:cNvPr>
          <p:cNvSpPr txBox="1"/>
          <p:nvPr/>
        </p:nvSpPr>
        <p:spPr>
          <a:xfrm>
            <a:off x="767408" y="2514518"/>
            <a:ext cx="3037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Virtual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Adversarial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Training:</a:t>
            </a:r>
            <a:endParaRPr kumimoji="1"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D7D383-EC45-5AF0-CB59-397177476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76" y="2314523"/>
            <a:ext cx="6451600" cy="800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C6AE20-8F6C-D1DA-C38A-A5778112F805}"/>
              </a:ext>
            </a:extLst>
          </p:cNvPr>
          <p:cNvSpPr txBox="1"/>
          <p:nvPr/>
        </p:nvSpPr>
        <p:spPr>
          <a:xfrm>
            <a:off x="767407" y="3620367"/>
            <a:ext cx="2858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Adversarial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Logits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Pairing:</a:t>
            </a:r>
            <a:endParaRPr kumimoji="1"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CA5B97-9817-F9BB-B86B-F1FB0328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776" y="3501008"/>
            <a:ext cx="6451600" cy="6207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90BAC0E-2476-F8C7-7C73-16C34BDCC69E}"/>
              </a:ext>
            </a:extLst>
          </p:cNvPr>
          <p:cNvSpPr txBox="1"/>
          <p:nvPr/>
        </p:nvSpPr>
        <p:spPr>
          <a:xfrm>
            <a:off x="1774743" y="4562603"/>
            <a:ext cx="8354481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相似的优化框架，不同的损失选择，结果差异很大</a:t>
            </a:r>
          </a:p>
        </p:txBody>
      </p:sp>
    </p:spTree>
    <p:extLst>
      <p:ext uri="{BB962C8B-B14F-4D97-AF65-F5344CB8AC3E}">
        <p14:creationId xmlns:p14="http://schemas.microsoft.com/office/powerpoint/2010/main" val="2977269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77264" cy="572971"/>
          </a:xfrm>
        </p:spPr>
        <p:txBody>
          <a:bodyPr/>
          <a:lstStyle/>
          <a:p>
            <a:r>
              <a:rPr kumimoji="1" lang="en-US" altLang="zh-CN" dirty="0"/>
              <a:t>MART:</a:t>
            </a:r>
            <a:r>
              <a:rPr kumimoji="1" lang="zh-CN" altLang="en-US" dirty="0"/>
              <a:t> </a:t>
            </a:r>
            <a:r>
              <a:rPr kumimoji="1" lang="en-AU" altLang="zh-CN" dirty="0"/>
              <a:t>Misclassification Aware adveRsarial Training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43786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Wang, et al. “Improving adversarial robustness requires revisiting misclassified examples.”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ICLR,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2019.</a:t>
            </a:r>
            <a:endParaRPr lang="en-US" altLang="zh-CN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DACCF6-5AFC-DC7B-88DF-45368EEC7A51}"/>
              </a:ext>
            </a:extLst>
          </p:cNvPr>
          <p:cNvSpPr txBox="1"/>
          <p:nvPr/>
        </p:nvSpPr>
        <p:spPr>
          <a:xfrm>
            <a:off x="2417192" y="4521343"/>
            <a:ext cx="7357613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Adversarial examples are only defined on </a:t>
            </a:r>
            <a:r>
              <a:rPr lang="en-US" altLang="zh-CN" sz="2400" b="1" dirty="0"/>
              <a:t>correctly classified </a:t>
            </a:r>
            <a:r>
              <a:rPr lang="en-US" altLang="zh-CN" sz="2400" dirty="0"/>
              <a:t>examples,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about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misclassified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examples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90C577-6071-F3C2-361A-6A2EE239F2AB}"/>
                  </a:ext>
                </a:extLst>
              </p:cNvPr>
              <p:cNvSpPr/>
              <p:nvPr/>
            </p:nvSpPr>
            <p:spPr>
              <a:xfrm>
                <a:off x="950783" y="1287991"/>
                <a:ext cx="10290432" cy="237244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u="sng" dirty="0"/>
                  <a:t>Min-max</a:t>
                </a:r>
                <a:r>
                  <a:rPr lang="zh-CN" altLang="en-US" sz="2400" b="1" u="sng" dirty="0"/>
                  <a:t> </a:t>
                </a:r>
                <a:r>
                  <a:rPr lang="en-US" altLang="zh-CN" sz="2400" b="1" u="sng" dirty="0"/>
                  <a:t>Adversarial</a:t>
                </a:r>
                <a:r>
                  <a:rPr lang="zh-CN" altLang="en-US" sz="2400" b="1" u="sng" dirty="0"/>
                  <a:t> </a:t>
                </a:r>
                <a:r>
                  <a:rPr lang="en-US" altLang="zh-CN" sz="2400" b="1" u="sng" dirty="0"/>
                  <a:t>Training</a:t>
                </a:r>
                <a:r>
                  <a:rPr lang="en-AU" sz="2400" b="1" u="sng" dirty="0"/>
                  <a:t>:</a:t>
                </a:r>
              </a:p>
              <a:p>
                <a:endParaRPr lang="en-AU" sz="2400" b="1" u="sng" dirty="0"/>
              </a:p>
              <a:p>
                <a:endParaRPr lang="en-AU" sz="2400" u="sng" dirty="0"/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sz="280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AU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AU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  <m:nary>
                      <m:naryPr>
                        <m:chr m:val="∑"/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AU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AU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AU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AU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zh-CN" alt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lim>
                            </m:limLow>
                          </m:fName>
                          <m:e>
                            <m:r>
                              <a:rPr lang="en-AU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,)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sz="2800" dirty="0"/>
                  <a:t> </a:t>
                </a:r>
                <a:endParaRPr lang="en-US" altLang="zh-CN" sz="2800" dirty="0"/>
              </a:p>
              <a:p>
                <a:pPr algn="ctr"/>
                <a:r>
                  <a:rPr lang="en-US" altLang="zh-CN" sz="2400" dirty="0"/>
                  <a:t>where,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natural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(clean)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training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sample,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label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90C577-6071-F3C2-361A-6A2EE239F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83" y="1287991"/>
                <a:ext cx="10290432" cy="2372444"/>
              </a:xfrm>
              <a:prstGeom prst="rect">
                <a:avLst/>
              </a:prstGeom>
              <a:blipFill>
                <a:blip r:embed="rId3"/>
                <a:stretch>
                  <a:fillRect l="-862" t="-2139" b="-16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187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77264" cy="572971"/>
          </a:xfrm>
        </p:spPr>
        <p:txBody>
          <a:bodyPr/>
          <a:lstStyle/>
          <a:p>
            <a:r>
              <a:rPr kumimoji="1" lang="en-US" altLang="zh-CN" dirty="0"/>
              <a:t>MART:</a:t>
            </a:r>
            <a:r>
              <a:rPr kumimoji="1" lang="zh-CN" altLang="en-US" dirty="0"/>
              <a:t> </a:t>
            </a:r>
            <a:r>
              <a:rPr kumimoji="1" lang="en-AU" altLang="zh-CN" dirty="0"/>
              <a:t>Misclassification Aware adveRsarial Training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608632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Wang, et al. “Improving adversarial robustness requires revisiting misclassified examples.”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ICLR,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2019.</a:t>
            </a:r>
            <a:endParaRPr lang="en-US" altLang="zh-CN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5E9F36-753A-6713-A438-2BC2C831A798}"/>
              </a:ext>
            </a:extLst>
          </p:cNvPr>
          <p:cNvSpPr txBox="1">
            <a:spLocks/>
          </p:cNvSpPr>
          <p:nvPr/>
        </p:nvSpPr>
        <p:spPr>
          <a:xfrm>
            <a:off x="403763" y="1020045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u="sng" dirty="0">
                <a:latin typeface="Calibri" panose="020F0502020204030204" pitchFamily="34" charset="0"/>
              </a:rPr>
              <a:t>The</a:t>
            </a:r>
            <a:r>
              <a:rPr lang="zh-CN" altLang="en-US" sz="2400" b="1" u="sng" dirty="0">
                <a:latin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</a:rPr>
              <a:t>influence</a:t>
            </a:r>
            <a:r>
              <a:rPr lang="zh-CN" altLang="en-US" sz="2400" b="1" u="sng" dirty="0">
                <a:latin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</a:rPr>
              <a:t>of</a:t>
            </a:r>
            <a:r>
              <a:rPr lang="zh-CN" altLang="en-US" sz="2400" b="1" u="sng" dirty="0">
                <a:latin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</a:rPr>
              <a:t>misclassified and correctly classified examples</a:t>
            </a:r>
            <a:r>
              <a:rPr lang="en-AU" sz="2400" b="1" u="sng" dirty="0">
                <a:latin typeface="Calibri" panose="020F0502020204030204" pitchFamily="34" charset="0"/>
              </a:rPr>
              <a:t>: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7A2D33-DC91-033C-B31D-80F18064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2801736"/>
            <a:ext cx="3585640" cy="2769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8C736312-C0CB-8D38-9353-A1AA96B575C9}"/>
                  </a:ext>
                </a:extLst>
              </p:cNvPr>
              <p:cNvSpPr/>
              <p:nvPr/>
            </p:nvSpPr>
            <p:spPr>
              <a:xfrm>
                <a:off x="1847528" y="1655803"/>
                <a:ext cx="685055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A pre-trained network to select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same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size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(13%)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Subset of misclassified examples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Subset of correctly classified examples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8C736312-C0CB-8D38-9353-A1AA96B57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1655803"/>
                <a:ext cx="6850557" cy="1015663"/>
              </a:xfrm>
              <a:prstGeom prst="rect">
                <a:avLst/>
              </a:prstGeom>
              <a:blipFill>
                <a:blip r:embed="rId4"/>
                <a:stretch>
                  <a:fillRect l="-741" t="-3704" b="-9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B83DCAD-6551-96FA-DFC7-4A7271036E1E}"/>
              </a:ext>
            </a:extLst>
          </p:cNvPr>
          <p:cNvSpPr txBox="1"/>
          <p:nvPr/>
        </p:nvSpPr>
        <p:spPr>
          <a:xfrm>
            <a:off x="6168008" y="3789040"/>
            <a:ext cx="453650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0000"/>
                </a:solidFill>
              </a:rPr>
              <a:t>Misclassified examples </a:t>
            </a:r>
            <a:r>
              <a:rPr lang="en-US" altLang="zh-CN" sz="1800" dirty="0"/>
              <a:t>have a </a:t>
            </a:r>
            <a:r>
              <a:rPr lang="en-US" altLang="zh-CN" sz="1800" b="1" dirty="0">
                <a:solidFill>
                  <a:srgbClr val="FF0000"/>
                </a:solidFill>
              </a:rPr>
              <a:t>significant impact</a:t>
            </a:r>
            <a:r>
              <a:rPr lang="en-US" altLang="zh-CN" sz="1800" dirty="0"/>
              <a:t> on the final robustness!</a:t>
            </a:r>
          </a:p>
        </p:txBody>
      </p:sp>
    </p:spTree>
    <p:extLst>
      <p:ext uri="{BB962C8B-B14F-4D97-AF65-F5344CB8AC3E}">
        <p14:creationId xmlns:p14="http://schemas.microsoft.com/office/powerpoint/2010/main" val="2348847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77264" cy="572971"/>
          </a:xfrm>
        </p:spPr>
        <p:txBody>
          <a:bodyPr/>
          <a:lstStyle/>
          <a:p>
            <a:r>
              <a:rPr kumimoji="1" lang="en-US" altLang="zh-CN" dirty="0"/>
              <a:t>MART:</a:t>
            </a:r>
            <a:r>
              <a:rPr kumimoji="1" lang="zh-CN" altLang="en-US" dirty="0"/>
              <a:t> </a:t>
            </a:r>
            <a:r>
              <a:rPr kumimoji="1" lang="en-AU" altLang="zh-CN" dirty="0"/>
              <a:t>Misclassification Aware adveRsarial Training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F9AD3-0DCD-ECE2-1CE1-5FC3E69441A3}"/>
              </a:ext>
            </a:extLst>
          </p:cNvPr>
          <p:cNvSpPr txBox="1"/>
          <p:nvPr/>
        </p:nvSpPr>
        <p:spPr>
          <a:xfrm>
            <a:off x="479376" y="6237312"/>
            <a:ext cx="993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et al. “Improving adversarial robustness requires revisiting misclassified examples.”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ICLR,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2019.</a:t>
            </a:r>
            <a:endParaRPr lang="en-US" altLang="zh-CN" sz="1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E9D0C3F1-DA5D-4982-0304-69F21CE3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276872"/>
            <a:ext cx="2867483" cy="2603709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A019DFE-265E-0E2D-3C42-7150AE77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064" y="2276872"/>
            <a:ext cx="2867483" cy="2596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8">
                <a:extLst>
                  <a:ext uri="{FF2B5EF4-FFF2-40B4-BE49-F238E27FC236}">
                    <a16:creationId xmlns:a16="http://schemas.microsoft.com/office/drawing/2014/main" id="{D9F51A73-8699-9CB7-2A13-997EEB9DED91}"/>
                  </a:ext>
                </a:extLst>
              </p:cNvPr>
              <p:cNvSpPr/>
              <p:nvPr/>
            </p:nvSpPr>
            <p:spPr>
              <a:xfrm>
                <a:off x="479376" y="1121320"/>
                <a:ext cx="614633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p"/>
                </a:pP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inner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maximization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/>
                  <a:t>process:</a:t>
                </a:r>
                <a:endParaRPr lang="en-US" altLang="zh-CN" sz="2000" b="1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Weak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attack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en-US" sz="2000" dirty="0"/>
                  <a:t> misclassified examples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Weak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attack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en-US" sz="2000" dirty="0"/>
                  <a:t> correctly classified examples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14" name="Rectangle 8">
                <a:extLst>
                  <a:ext uri="{FF2B5EF4-FFF2-40B4-BE49-F238E27FC236}">
                    <a16:creationId xmlns:a16="http://schemas.microsoft.com/office/drawing/2014/main" id="{D9F51A73-8699-9CB7-2A13-997EEB9DE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121320"/>
                <a:ext cx="6146338" cy="1323439"/>
              </a:xfrm>
              <a:prstGeom prst="rect">
                <a:avLst/>
              </a:prstGeom>
              <a:blipFill>
                <a:blip r:embed="rId5"/>
                <a:stretch>
                  <a:fillRect l="-825" t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0">
                <a:extLst>
                  <a:ext uri="{FF2B5EF4-FFF2-40B4-BE49-F238E27FC236}">
                    <a16:creationId xmlns:a16="http://schemas.microsoft.com/office/drawing/2014/main" id="{09DACA45-EBBA-80B7-29BF-A15484035717}"/>
                  </a:ext>
                </a:extLst>
              </p:cNvPr>
              <p:cNvSpPr/>
              <p:nvPr/>
            </p:nvSpPr>
            <p:spPr>
              <a:xfrm>
                <a:off x="5924550" y="1119535"/>
                <a:ext cx="649605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p"/>
                </a:pP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outer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minimization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/>
                  <a:t>process:</a:t>
                </a:r>
                <a:endParaRPr lang="en-US" altLang="zh-CN" sz="2000" b="1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Regularization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en-US" sz="2000" dirty="0"/>
                  <a:t> misclassified examples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Regularization </a:t>
                </a:r>
                <a:r>
                  <a:rPr lang="en-US" altLang="zh-CN" sz="2000" dirty="0"/>
                  <a:t>on</a:t>
                </a:r>
                <a:r>
                  <a:rPr lang="en-US" sz="2000" dirty="0"/>
                  <a:t> correctly classified examples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15" name="Rectangle 10">
                <a:extLst>
                  <a:ext uri="{FF2B5EF4-FFF2-40B4-BE49-F238E27FC236}">
                    <a16:creationId xmlns:a16="http://schemas.microsoft.com/office/drawing/2014/main" id="{09DACA45-EBBA-80B7-29BF-A15484035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0" y="1119535"/>
                <a:ext cx="6496050" cy="1323439"/>
              </a:xfrm>
              <a:prstGeom prst="rect">
                <a:avLst/>
              </a:prstGeom>
              <a:blipFill>
                <a:blip r:embed="rId6"/>
                <a:stretch>
                  <a:fillRect l="-780" t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29DA500-5060-B25D-D1EC-63462FB73D13}"/>
              </a:ext>
            </a:extLst>
          </p:cNvPr>
          <p:cNvSpPr txBox="1"/>
          <p:nvPr/>
        </p:nvSpPr>
        <p:spPr>
          <a:xfrm>
            <a:off x="911424" y="5064960"/>
            <a:ext cx="453650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/>
              <a:t>different maximization techniques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have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negligible</a:t>
            </a:r>
            <a:r>
              <a:rPr lang="en-US" altLang="zh-CN" sz="1800" b="1" dirty="0"/>
              <a:t> effect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9E14A6F-1EE6-4308-9176-AD2F9C66FC20}"/>
              </a:ext>
            </a:extLst>
          </p:cNvPr>
          <p:cNvSpPr txBox="1"/>
          <p:nvPr/>
        </p:nvSpPr>
        <p:spPr>
          <a:xfrm>
            <a:off x="6625714" y="5055761"/>
            <a:ext cx="453650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/>
              <a:t>different minimization techniques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have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significant</a:t>
            </a:r>
            <a:r>
              <a:rPr lang="en-US" altLang="zh-CN" sz="1800" b="1" dirty="0"/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4068692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77264" cy="572971"/>
          </a:xfrm>
        </p:spPr>
        <p:txBody>
          <a:bodyPr/>
          <a:lstStyle/>
          <a:p>
            <a:r>
              <a:rPr kumimoji="1" lang="en-US" altLang="zh-CN" dirty="0"/>
              <a:t>MART:</a:t>
            </a:r>
            <a:r>
              <a:rPr kumimoji="1" lang="zh-CN" altLang="en-US" dirty="0"/>
              <a:t> </a:t>
            </a:r>
            <a:r>
              <a:rPr kumimoji="1" lang="en-AU" altLang="zh-CN" dirty="0"/>
              <a:t>Misclassification Aware adveRsarial Training </a:t>
            </a:r>
            <a:endParaRPr kumimoji="1" lang="zh-CN" alt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0F995F-69C9-269A-A6D2-4F3DF71F5239}"/>
              </a:ext>
            </a:extLst>
          </p:cNvPr>
          <p:cNvSpPr txBox="1">
            <a:spLocks/>
          </p:cNvSpPr>
          <p:nvPr/>
        </p:nvSpPr>
        <p:spPr>
          <a:xfrm>
            <a:off x="161597" y="924836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u="sng" dirty="0">
                <a:latin typeface="Calibri" panose="020F0502020204030204" pitchFamily="34" charset="0"/>
              </a:rPr>
              <a:t>Misclassification aware adversarial risk: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D5619D6-A37D-D981-936A-47405265A512}"/>
              </a:ext>
            </a:extLst>
          </p:cNvPr>
          <p:cNvSpPr/>
          <p:nvPr/>
        </p:nvSpPr>
        <p:spPr>
          <a:xfrm>
            <a:off x="425912" y="1769360"/>
            <a:ext cx="6146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Adversarial</a:t>
            </a:r>
            <a:r>
              <a:rPr lang="zh-CN" altLang="en-US" sz="2400" dirty="0"/>
              <a:t> </a:t>
            </a:r>
            <a:r>
              <a:rPr lang="en-US" altLang="zh-CN" sz="2400" dirty="0"/>
              <a:t>risk:</a:t>
            </a:r>
            <a:endParaRPr lang="en-US" sz="2400" dirty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B1567497-F07B-63FA-B10A-D90C5521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18" y="2247712"/>
            <a:ext cx="4654190" cy="843688"/>
          </a:xfrm>
          <a:prstGeom prst="rect">
            <a:avLst/>
          </a:prstGeom>
        </p:spPr>
      </p:pic>
      <p:sp>
        <p:nvSpPr>
          <p:cNvPr id="7" name="Rectangle 14">
            <a:extLst>
              <a:ext uri="{FF2B5EF4-FFF2-40B4-BE49-F238E27FC236}">
                <a16:creationId xmlns:a16="http://schemas.microsoft.com/office/drawing/2014/main" id="{A8E0DF06-1DF4-DB8D-F12A-6D7FB9002F7A}"/>
              </a:ext>
            </a:extLst>
          </p:cNvPr>
          <p:cNvSpPr/>
          <p:nvPr/>
        </p:nvSpPr>
        <p:spPr>
          <a:xfrm>
            <a:off x="425912" y="3241625"/>
            <a:ext cx="6146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</a:t>
            </a:r>
            <a:r>
              <a:rPr lang="en-US" sz="2400" dirty="0"/>
              <a:t>orrectly classified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sz="2400" dirty="0"/>
              <a:t>misclassifie</a:t>
            </a:r>
            <a:r>
              <a:rPr lang="en-US" altLang="zh-CN" sz="2400" dirty="0"/>
              <a:t>d</a:t>
            </a:r>
            <a:r>
              <a:rPr lang="en-US" sz="2400" dirty="0"/>
              <a:t> example</a:t>
            </a:r>
            <a:r>
              <a:rPr lang="en-US" altLang="zh-CN" sz="2400" dirty="0"/>
              <a:t>:</a:t>
            </a:r>
            <a:endParaRPr lang="en-US" sz="2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4DEA542-9C69-DC70-606B-DFD42F4E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890" y="3784130"/>
            <a:ext cx="8338226" cy="510504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5222E457-C37D-8E38-A73F-554E33198386}"/>
              </a:ext>
            </a:extLst>
          </p:cNvPr>
          <p:cNvSpPr/>
          <p:nvPr/>
        </p:nvSpPr>
        <p:spPr>
          <a:xfrm>
            <a:off x="425912" y="4411186"/>
            <a:ext cx="6146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isclassification aware adversarial risk</a:t>
            </a:r>
            <a:r>
              <a:rPr lang="en-US" altLang="zh-CN" sz="2400" dirty="0"/>
              <a:t>:</a:t>
            </a:r>
            <a:endParaRPr lang="en-US" sz="2400"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1A68268A-04EC-2AF2-2F5B-8738394A1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873" y="5105955"/>
            <a:ext cx="8997316" cy="98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48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77264" cy="572971"/>
          </a:xfrm>
        </p:spPr>
        <p:txBody>
          <a:bodyPr/>
          <a:lstStyle/>
          <a:p>
            <a:r>
              <a:rPr kumimoji="1" lang="en-US" altLang="zh-CN" dirty="0"/>
              <a:t>MART:</a:t>
            </a:r>
            <a:r>
              <a:rPr kumimoji="1" lang="zh-CN" altLang="en-US" dirty="0"/>
              <a:t> </a:t>
            </a:r>
            <a:r>
              <a:rPr kumimoji="1" lang="en-AU" altLang="zh-CN" dirty="0"/>
              <a:t>Misclassification Aware adveRsarial Training </a:t>
            </a:r>
            <a:endParaRPr kumimoji="1" lang="zh-CN" altLang="en-US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36424C6-FCA0-1A82-4DA9-3D3A393F27ED}"/>
              </a:ext>
            </a:extLst>
          </p:cNvPr>
          <p:cNvSpPr/>
          <p:nvPr/>
        </p:nvSpPr>
        <p:spPr>
          <a:xfrm>
            <a:off x="425912" y="1252885"/>
            <a:ext cx="10569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u="sng" dirty="0"/>
              <a:t>Surrogate loss functions (existing methods and MART):</a:t>
            </a:r>
            <a:endParaRPr lang="en-US" sz="2400" u="sng" dirty="0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12357FD4-2EF9-E764-B6C4-94CF5FCF00B9}"/>
              </a:ext>
            </a:extLst>
          </p:cNvPr>
          <p:cNvSpPr/>
          <p:nvPr/>
        </p:nvSpPr>
        <p:spPr>
          <a:xfrm>
            <a:off x="425912" y="4369983"/>
            <a:ext cx="10569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u="sng" dirty="0"/>
              <a:t>Semi-supervised extension of MART: 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102EE202-38EB-D574-8168-6987F10C4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97"/>
          <a:stretch/>
        </p:blipFill>
        <p:spPr>
          <a:xfrm>
            <a:off x="2063552" y="5224475"/>
            <a:ext cx="6696744" cy="76128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59B95A-38A7-C4FB-FF1E-1DD709435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11" y="4247531"/>
            <a:ext cx="6005837" cy="7065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68D8E8-1B61-0ACD-FDFB-BD06E3CB8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560" y="1971805"/>
            <a:ext cx="7772400" cy="18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7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77264" cy="572971"/>
          </a:xfrm>
        </p:spPr>
        <p:txBody>
          <a:bodyPr/>
          <a:lstStyle/>
          <a:p>
            <a:r>
              <a:rPr kumimoji="1" lang="en-US" altLang="zh-CN" dirty="0"/>
              <a:t>MART:</a:t>
            </a:r>
            <a:r>
              <a:rPr kumimoji="1" lang="zh-CN" altLang="en-US" dirty="0"/>
              <a:t> </a:t>
            </a:r>
            <a:r>
              <a:rPr kumimoji="1" lang="en-AU" altLang="zh-CN" dirty="0"/>
              <a:t>Misclassification Aware adveRsarial Training </a:t>
            </a:r>
            <a:endParaRPr kumimoji="1" lang="zh-CN" alt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86D689-6C5E-55B9-E2CE-A7C5BEE7B3E4}"/>
              </a:ext>
            </a:extLst>
          </p:cNvPr>
          <p:cNvSpPr txBox="1">
            <a:spLocks/>
          </p:cNvSpPr>
          <p:nvPr/>
        </p:nvSpPr>
        <p:spPr>
          <a:xfrm>
            <a:off x="623392" y="1081889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u="sng" dirty="0">
                <a:latin typeface="Calibri" panose="020F0502020204030204" pitchFamily="34" charset="0"/>
              </a:rPr>
              <a:t>Robustness</a:t>
            </a:r>
            <a:r>
              <a:rPr lang="zh-CN" altLang="en-US" sz="2800" b="1" u="sng" dirty="0">
                <a:latin typeface="Calibri" panose="020F0502020204030204" pitchFamily="34" charset="0"/>
              </a:rPr>
              <a:t> </a:t>
            </a:r>
            <a:r>
              <a:rPr lang="en-US" altLang="zh-CN" sz="2800" b="1" u="sng" dirty="0">
                <a:latin typeface="Calibri" panose="020F0502020204030204" pitchFamily="34" charset="0"/>
              </a:rPr>
              <a:t>of</a:t>
            </a:r>
            <a:r>
              <a:rPr lang="zh-CN" altLang="en-US" sz="2800" b="1" u="sng" dirty="0">
                <a:latin typeface="Calibri" panose="020F0502020204030204" pitchFamily="34" charset="0"/>
              </a:rPr>
              <a:t> </a:t>
            </a:r>
            <a:r>
              <a:rPr lang="en-US" altLang="zh-CN" sz="2800" b="1" u="sng" dirty="0">
                <a:latin typeface="Calibri" panose="020F0502020204030204" pitchFamily="34" charset="0"/>
              </a:rPr>
              <a:t>MART: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186218-F7C4-27C4-CE0F-1182806ED23B}"/>
              </a:ext>
            </a:extLst>
          </p:cNvPr>
          <p:cNvSpPr/>
          <p:nvPr/>
        </p:nvSpPr>
        <p:spPr>
          <a:xfrm>
            <a:off x="811405" y="1801545"/>
            <a:ext cx="105691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White-box robustness: </a:t>
            </a:r>
            <a:r>
              <a:rPr lang="en-US" altLang="zh-CN" sz="2000" dirty="0">
                <a:solidFill>
                  <a:srgbClr val="FF0000"/>
                </a:solidFill>
              </a:rPr>
              <a:t>ResNet-18</a:t>
            </a:r>
            <a:r>
              <a:rPr lang="en-US" altLang="zh-CN" sz="2000" dirty="0"/>
              <a:t>, CIFAR-10, 𝜖=8/255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A89EA87-8E04-6C5F-602C-8EA047CA9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22" y="2230598"/>
            <a:ext cx="7378787" cy="1583575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3E716812-E84B-B4A8-6195-70D5E4946091}"/>
              </a:ext>
            </a:extLst>
          </p:cNvPr>
          <p:cNvSpPr/>
          <p:nvPr/>
        </p:nvSpPr>
        <p:spPr>
          <a:xfrm>
            <a:off x="883413" y="4098798"/>
            <a:ext cx="105691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White-box robustness: </a:t>
            </a:r>
            <a:r>
              <a:rPr lang="en-US" altLang="zh-CN" sz="2000" dirty="0">
                <a:solidFill>
                  <a:srgbClr val="FF0000"/>
                </a:solidFill>
              </a:rPr>
              <a:t>WideResNet-34-10</a:t>
            </a:r>
            <a:r>
              <a:rPr lang="en-US" altLang="zh-CN" sz="2000" dirty="0"/>
              <a:t>, CIFAR-10, 𝜖=8/255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D530F51-B782-7035-A51D-E7974F2F8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822" y="4589689"/>
            <a:ext cx="7234771" cy="15108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CE80B7B-9C18-3902-EBA8-83AC0886D3A1}"/>
              </a:ext>
            </a:extLst>
          </p:cNvPr>
          <p:cNvSpPr/>
          <p:nvPr/>
        </p:nvSpPr>
        <p:spPr>
          <a:xfrm>
            <a:off x="7896200" y="3510228"/>
            <a:ext cx="1480402" cy="278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0BE417-21DE-E830-4525-A5418797383B}"/>
              </a:ext>
            </a:extLst>
          </p:cNvPr>
          <p:cNvSpPr/>
          <p:nvPr/>
        </p:nvSpPr>
        <p:spPr>
          <a:xfrm>
            <a:off x="7968208" y="5733256"/>
            <a:ext cx="1431760" cy="278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1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77264" cy="572971"/>
          </a:xfrm>
        </p:spPr>
        <p:txBody>
          <a:bodyPr/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Robustness</a:t>
            </a:r>
            <a:endParaRPr kumimoji="1" lang="zh-CN" altLang="en-US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ADA66F4-7445-AC13-8A41-A03E9F76835D}"/>
              </a:ext>
            </a:extLst>
          </p:cNvPr>
          <p:cNvSpPr/>
          <p:nvPr/>
        </p:nvSpPr>
        <p:spPr>
          <a:xfrm>
            <a:off x="1271982" y="5765575"/>
            <a:ext cx="8483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Alayrac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“Are labels required for improving adversarial robustness?.” </a:t>
            </a:r>
            <a:r>
              <a:rPr lang="en-US" altLang="zh-CN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NeurIPS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2019.</a:t>
            </a:r>
          </a:p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Carmon et al. “</a:t>
            </a:r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Unlabeled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data improves adversarial robustness.”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lang="zh-CN" alt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endParaRPr lang="en-US" sz="1400" i="1" dirty="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7DEB051-D50F-90AA-94FD-D7C9ED3EA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381" y="2956160"/>
            <a:ext cx="3144054" cy="2415473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962534D6-8BFE-6E46-5683-566BB71B3C87}"/>
              </a:ext>
            </a:extLst>
          </p:cNvPr>
          <p:cNvSpPr txBox="1"/>
          <p:nvPr/>
        </p:nvSpPr>
        <p:spPr>
          <a:xfrm>
            <a:off x="5816358" y="484163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Select</a:t>
            </a:r>
            <a:r>
              <a:rPr lang="zh-CN" altLang="en-US" sz="1800" dirty="0"/>
              <a:t> </a:t>
            </a:r>
            <a:r>
              <a:rPr lang="en-US" altLang="zh-CN" sz="1800" dirty="0"/>
              <a:t>(carefully)</a:t>
            </a:r>
            <a:r>
              <a:rPr lang="zh-CN" altLang="en-US" sz="1800" dirty="0"/>
              <a:t> </a:t>
            </a:r>
            <a:r>
              <a:rPr lang="en-US" altLang="zh-CN" sz="1800" dirty="0"/>
              <a:t>100K/500K</a:t>
            </a:r>
            <a:r>
              <a:rPr lang="zh-CN" altLang="en-US" sz="1800" dirty="0"/>
              <a:t> </a:t>
            </a:r>
            <a:r>
              <a:rPr lang="en-US" altLang="zh-CN" sz="1800" dirty="0"/>
              <a:t>images</a:t>
            </a:r>
            <a:r>
              <a:rPr lang="zh-CN" altLang="en-US" sz="1800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CIAFR-10</a:t>
            </a:r>
            <a:endParaRPr lang="en-US" sz="1800" dirty="0"/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BA417F95-319C-0864-12A0-4628F925B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1700808"/>
            <a:ext cx="3528392" cy="1815528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BCE78AC7-AC2E-E755-8F47-BEF70866ED83}"/>
              </a:ext>
            </a:extLst>
          </p:cNvPr>
          <p:cNvSpPr txBox="1"/>
          <p:nvPr/>
        </p:nvSpPr>
        <p:spPr>
          <a:xfrm>
            <a:off x="7321563" y="4163897"/>
            <a:ext cx="172675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500K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(10x)</a:t>
            </a:r>
            <a:endParaRPr lang="en-US" sz="2400" b="1" dirty="0"/>
          </a:p>
        </p:txBody>
      </p:sp>
      <p:sp>
        <p:nvSpPr>
          <p:cNvPr id="25" name="Down Arrow 8">
            <a:extLst>
              <a:ext uri="{FF2B5EF4-FFF2-40B4-BE49-F238E27FC236}">
                <a16:creationId xmlns:a16="http://schemas.microsoft.com/office/drawing/2014/main" id="{2F907368-6192-E27F-9291-2EA1555FEBF9}"/>
              </a:ext>
            </a:extLst>
          </p:cNvPr>
          <p:cNvSpPr/>
          <p:nvPr/>
        </p:nvSpPr>
        <p:spPr bwMode="auto">
          <a:xfrm rot="5400000">
            <a:off x="6323933" y="3677549"/>
            <a:ext cx="375384" cy="1407314"/>
          </a:xfrm>
          <a:prstGeom prst="downArrow">
            <a:avLst>
              <a:gd name="adj1" fmla="val 42063"/>
              <a:gd name="adj2" fmla="val 5000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26" name="Down Arrow 9">
            <a:extLst>
              <a:ext uri="{FF2B5EF4-FFF2-40B4-BE49-F238E27FC236}">
                <a16:creationId xmlns:a16="http://schemas.microsoft.com/office/drawing/2014/main" id="{5102E6B7-A721-5A4E-3C0F-60BC181BA7B0}"/>
              </a:ext>
            </a:extLst>
          </p:cNvPr>
          <p:cNvSpPr/>
          <p:nvPr/>
        </p:nvSpPr>
        <p:spPr bwMode="auto">
          <a:xfrm>
            <a:off x="7997248" y="3609284"/>
            <a:ext cx="375384" cy="461665"/>
          </a:xfrm>
          <a:prstGeom prst="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D6E7554-7AA1-2B5E-0CD8-4922476A2F27}"/>
              </a:ext>
            </a:extLst>
          </p:cNvPr>
          <p:cNvSpPr txBox="1"/>
          <p:nvPr/>
        </p:nvSpPr>
        <p:spPr>
          <a:xfrm>
            <a:off x="3591755" y="2585830"/>
            <a:ext cx="102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CIFAR-10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049B33C-9D23-A9AF-8846-652BE93E83B3}"/>
              </a:ext>
            </a:extLst>
          </p:cNvPr>
          <p:cNvSpPr txBox="1"/>
          <p:nvPr/>
        </p:nvSpPr>
        <p:spPr>
          <a:xfrm>
            <a:off x="6511625" y="1177553"/>
            <a:ext cx="228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80 Million Tiny Images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84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77264" cy="572971"/>
          </a:xfrm>
        </p:spPr>
        <p:txBody>
          <a:bodyPr/>
          <a:lstStyle/>
          <a:p>
            <a:r>
              <a:rPr kumimoji="1" lang="en-US" altLang="zh-CN" dirty="0"/>
              <a:t>UAT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RST</a:t>
            </a:r>
            <a:endParaRPr kumimoji="1" lang="zh-CN" altLang="en-US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ADA66F4-7445-AC13-8A41-A03E9F76835D}"/>
              </a:ext>
            </a:extLst>
          </p:cNvPr>
          <p:cNvSpPr/>
          <p:nvPr/>
        </p:nvSpPr>
        <p:spPr>
          <a:xfrm>
            <a:off x="1271982" y="5765575"/>
            <a:ext cx="8483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Alayrac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“Are labels required for improving adversarial robustness?.” </a:t>
            </a:r>
            <a:r>
              <a:rPr lang="en-US" altLang="zh-CN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NeurIPS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2019.</a:t>
            </a:r>
          </a:p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Carmon et al. “</a:t>
            </a:r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Unlabeled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data improves adversarial robustness.”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lang="zh-CN" alt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endParaRPr lang="en-US" sz="1400" i="1" dirty="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8254F83-826B-96D0-3C00-22A7226D2474}"/>
              </a:ext>
            </a:extLst>
          </p:cNvPr>
          <p:cNvSpPr txBox="1">
            <a:spLocks/>
          </p:cNvSpPr>
          <p:nvPr/>
        </p:nvSpPr>
        <p:spPr>
          <a:xfrm>
            <a:off x="767408" y="1268760"/>
            <a:ext cx="8988265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u="sng" dirty="0">
                <a:latin typeface="Calibri" panose="020F0502020204030204" pitchFamily="34" charset="0"/>
              </a:rPr>
              <a:t>Unsupervised</a:t>
            </a:r>
            <a:r>
              <a:rPr lang="zh-CN" altLang="en-US" sz="2400" b="1" u="sng" dirty="0">
                <a:latin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</a:rPr>
              <a:t>Adversarial</a:t>
            </a:r>
            <a:r>
              <a:rPr lang="zh-CN" altLang="en-US" sz="2400" b="1" u="sng" dirty="0">
                <a:latin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</a:rPr>
              <a:t>Training</a:t>
            </a:r>
            <a:r>
              <a:rPr lang="zh-CN" altLang="en-US" sz="2400" b="1" u="sng" dirty="0">
                <a:latin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</a:rPr>
              <a:t>(UAT):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E1FE04F-0863-0C84-0B5B-00C199FF11E8}"/>
              </a:ext>
            </a:extLst>
          </p:cNvPr>
          <p:cNvSpPr txBox="1">
            <a:spLocks/>
          </p:cNvSpPr>
          <p:nvPr/>
        </p:nvSpPr>
        <p:spPr>
          <a:xfrm>
            <a:off x="767408" y="3573016"/>
            <a:ext cx="8988265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u="sng" dirty="0">
                <a:latin typeface="Calibri" panose="020F0502020204030204" pitchFamily="34" charset="0"/>
              </a:rPr>
              <a:t>Robust</a:t>
            </a:r>
            <a:r>
              <a:rPr lang="zh-CN" altLang="en-US" sz="2400" b="1" u="sng" dirty="0">
                <a:latin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</a:rPr>
              <a:t>Self-Training</a:t>
            </a:r>
            <a:r>
              <a:rPr lang="zh-CN" altLang="en-US" sz="2400" b="1" u="sng" dirty="0">
                <a:latin typeface="Calibri" panose="020F0502020204030204" pitchFamily="34" charset="0"/>
              </a:rPr>
              <a:t> </a:t>
            </a:r>
            <a:r>
              <a:rPr lang="en-US" altLang="zh-CN" sz="2400" b="1" u="sng" dirty="0">
                <a:latin typeface="Calibri" panose="020F0502020204030204" pitchFamily="34" charset="0"/>
              </a:rPr>
              <a:t>(RST):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6E8D0C1-FC92-AF1E-0915-1291A9CE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4530089"/>
            <a:ext cx="5832648" cy="73912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84CE758-7C55-AF6A-8E5A-A201ED84E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2489643"/>
            <a:ext cx="3009900" cy="3556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70B2B9D-225A-352D-0AAF-361CB3DAC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704" y="2060848"/>
            <a:ext cx="4042746" cy="50301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862B7BE-6348-74F6-6562-C00A75DE5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240" y="2861799"/>
            <a:ext cx="4338497" cy="503014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4C16B121-92AE-57AD-EBB1-BD8D82D08791}"/>
              </a:ext>
            </a:extLst>
          </p:cNvPr>
          <p:cNvSpPr/>
          <p:nvPr/>
        </p:nvSpPr>
        <p:spPr>
          <a:xfrm>
            <a:off x="3791744" y="2270841"/>
            <a:ext cx="216024" cy="251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id="{FA1C7A87-8218-B32E-330C-E58427ACFD31}"/>
              </a:ext>
            </a:extLst>
          </p:cNvPr>
          <p:cNvSpPr/>
          <p:nvPr/>
        </p:nvSpPr>
        <p:spPr>
          <a:xfrm>
            <a:off x="5866917" y="2070529"/>
            <a:ext cx="314674" cy="1202432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80709EE8-72CC-BC9E-6110-CED8562FC675}"/>
              </a:ext>
            </a:extLst>
          </p:cNvPr>
          <p:cNvCxnSpPr/>
          <p:nvPr/>
        </p:nvCxnSpPr>
        <p:spPr>
          <a:xfrm>
            <a:off x="5261540" y="2667443"/>
            <a:ext cx="505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2A6D8DEB-16DE-9847-0A16-8CD56D71676A}"/>
              </a:ext>
            </a:extLst>
          </p:cNvPr>
          <p:cNvSpPr/>
          <p:nvPr/>
        </p:nvSpPr>
        <p:spPr>
          <a:xfrm>
            <a:off x="4202138" y="2453808"/>
            <a:ext cx="943322" cy="39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89F418E-3794-C6FF-4367-E0BA53B3F5CA}"/>
              </a:ext>
            </a:extLst>
          </p:cNvPr>
          <p:cNvSpPr/>
          <p:nvPr/>
        </p:nvSpPr>
        <p:spPr>
          <a:xfrm>
            <a:off x="7392144" y="4699907"/>
            <a:ext cx="576064" cy="39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27652D7-EEA9-51B0-9B4E-1B1933882552}"/>
                  </a:ext>
                </a:extLst>
              </p:cNvPr>
              <p:cNvSpPr txBox="1"/>
              <p:nvPr/>
            </p:nvSpPr>
            <p:spPr>
              <a:xfrm>
                <a:off x="8850799" y="4530089"/>
                <a:ext cx="1853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samples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AU" altLang="zh-CN" dirty="0"/>
                  <a:t>pseudo-labels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27652D7-EEA9-51B0-9B4E-1B193388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799" y="4530089"/>
                <a:ext cx="1853713" cy="646331"/>
              </a:xfrm>
              <a:prstGeom prst="rect">
                <a:avLst/>
              </a:prstGeom>
              <a:blipFill>
                <a:blip r:embed="rId7"/>
                <a:stretch>
                  <a:fillRect t="-3846" r="-2041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左大括号 43">
            <a:extLst>
              <a:ext uri="{FF2B5EF4-FFF2-40B4-BE49-F238E27FC236}">
                <a16:creationId xmlns:a16="http://schemas.microsoft.com/office/drawing/2014/main" id="{1DE6CCB5-A740-270C-B426-3C0C1E6B0D5C}"/>
              </a:ext>
            </a:extLst>
          </p:cNvPr>
          <p:cNvSpPr/>
          <p:nvPr/>
        </p:nvSpPr>
        <p:spPr>
          <a:xfrm>
            <a:off x="8536125" y="4575204"/>
            <a:ext cx="314674" cy="601216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CF3288EA-DFD5-2C7B-B8D9-CFD259032557}"/>
              </a:ext>
            </a:extLst>
          </p:cNvPr>
          <p:cNvCxnSpPr/>
          <p:nvPr/>
        </p:nvCxnSpPr>
        <p:spPr>
          <a:xfrm>
            <a:off x="7968208" y="4869160"/>
            <a:ext cx="505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7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D2494-BFAC-3898-C824-14001BE6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State-of-the-art: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08CE55-14AB-1899-F12F-5E5D81D99E37}"/>
              </a:ext>
            </a:extLst>
          </p:cNvPr>
          <p:cNvSpPr/>
          <p:nvPr/>
        </p:nvSpPr>
        <p:spPr>
          <a:xfrm>
            <a:off x="1117166" y="6186790"/>
            <a:ext cx="2746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https://robustbench.github.io/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ABE066-2BE4-24DA-8366-68424525F0B3}"/>
              </a:ext>
            </a:extLst>
          </p:cNvPr>
          <p:cNvSpPr txBox="1"/>
          <p:nvPr/>
        </p:nvSpPr>
        <p:spPr>
          <a:xfrm>
            <a:off x="9467347" y="3339614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数据增广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数据生成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A6B12B-802B-DF4D-7767-50F7E8AB5594}"/>
              </a:ext>
            </a:extLst>
          </p:cNvPr>
          <p:cNvSpPr txBox="1"/>
          <p:nvPr/>
        </p:nvSpPr>
        <p:spPr>
          <a:xfrm>
            <a:off x="8688288" y="2780928"/>
            <a:ext cx="295465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数据，数据，还是数据！！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70953C-9F12-D374-C29B-93E635DB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988021"/>
            <a:ext cx="7169106" cy="48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1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Recap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Timeline</a:t>
            </a:r>
            <a:endParaRPr kumimoji="1" lang="zh-CN" altLang="en-US" dirty="0"/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311AE0B6-5331-673D-0DEE-1F39F8560E8E}"/>
              </a:ext>
            </a:extLst>
          </p:cNvPr>
          <p:cNvCxnSpPr/>
          <p:nvPr/>
        </p:nvCxnSpPr>
        <p:spPr>
          <a:xfrm>
            <a:off x="2056897" y="3317940"/>
            <a:ext cx="7855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69586E1B-4D56-4D89-4315-7EAE95709A8C}"/>
              </a:ext>
            </a:extLst>
          </p:cNvPr>
          <p:cNvSpPr>
            <a:spLocks noChangeAspect="1"/>
          </p:cNvSpPr>
          <p:nvPr/>
        </p:nvSpPr>
        <p:spPr>
          <a:xfrm>
            <a:off x="2186088" y="3250440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D6AA0BD-C56D-EA1B-7EF9-04AA8943E387}"/>
              </a:ext>
            </a:extLst>
          </p:cNvPr>
          <p:cNvCxnSpPr>
            <a:endCxn id="5" idx="4"/>
          </p:cNvCxnSpPr>
          <p:nvPr/>
        </p:nvCxnSpPr>
        <p:spPr>
          <a:xfrm flipV="1">
            <a:off x="2253588" y="3385440"/>
            <a:ext cx="0" cy="346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858720F-8C49-6DDF-B7D7-A1C9271F8F75}"/>
              </a:ext>
            </a:extLst>
          </p:cNvPr>
          <p:cNvSpPr>
            <a:spLocks noChangeAspect="1"/>
          </p:cNvSpPr>
          <p:nvPr/>
        </p:nvSpPr>
        <p:spPr>
          <a:xfrm>
            <a:off x="2977282" y="3250440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533EC8-0767-D0E0-0A93-31BCF9DB6452}"/>
              </a:ext>
            </a:extLst>
          </p:cNvPr>
          <p:cNvSpPr txBox="1"/>
          <p:nvPr/>
        </p:nvSpPr>
        <p:spPr>
          <a:xfrm>
            <a:off x="2481437" y="1956433"/>
            <a:ext cx="112668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Goodfellow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等人提出快速单步攻击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FGSM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及对抗训练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16EBE9B-BE04-0621-A98D-0006E2D389DD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3044782" y="3156762"/>
            <a:ext cx="0" cy="93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8D744583-D922-2C62-DAA4-B163185EC093}"/>
              </a:ext>
            </a:extLst>
          </p:cNvPr>
          <p:cNvSpPr>
            <a:spLocks noChangeAspect="1"/>
          </p:cNvSpPr>
          <p:nvPr/>
        </p:nvSpPr>
        <p:spPr>
          <a:xfrm>
            <a:off x="3439718" y="3250440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0A0EAB-C828-CCBD-4A40-1547CDA5A648}"/>
              </a:ext>
            </a:extLst>
          </p:cNvPr>
          <p:cNvSpPr txBox="1"/>
          <p:nvPr/>
        </p:nvSpPr>
        <p:spPr>
          <a:xfrm>
            <a:off x="2977282" y="3731548"/>
            <a:ext cx="105987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年简单检测方法（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PCA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）和对抗训练方法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8F56361-A846-9D3B-D1C8-53A55463BF2D}"/>
              </a:ext>
            </a:extLst>
          </p:cNvPr>
          <p:cNvCxnSpPr>
            <a:stCxn id="12" idx="0"/>
            <a:endCxn id="11" idx="4"/>
          </p:cNvCxnSpPr>
          <p:nvPr/>
        </p:nvCxnSpPr>
        <p:spPr>
          <a:xfrm flipV="1">
            <a:off x="3507218" y="3385440"/>
            <a:ext cx="0" cy="346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B1D1D657-5467-06FE-0842-231AE656F134}"/>
              </a:ext>
            </a:extLst>
          </p:cNvPr>
          <p:cNvSpPr>
            <a:spLocks noChangeAspect="1"/>
          </p:cNvSpPr>
          <p:nvPr/>
        </p:nvSpPr>
        <p:spPr>
          <a:xfrm>
            <a:off x="4222006" y="3250440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708BDE-E4F8-7B67-1F3C-DAC945EFF8A6}"/>
              </a:ext>
            </a:extLst>
          </p:cNvPr>
          <p:cNvSpPr txBox="1"/>
          <p:nvPr/>
        </p:nvSpPr>
        <p:spPr>
          <a:xfrm>
            <a:off x="3726161" y="2187137"/>
            <a:ext cx="112668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年提出对抗训练的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min-max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优化框架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14F6B52-CAF5-2012-9EB8-891647E72730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4289506" y="3018134"/>
            <a:ext cx="0" cy="232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02943E73-B6D6-FD7D-B9A7-2914CEA9971A}"/>
              </a:ext>
            </a:extLst>
          </p:cNvPr>
          <p:cNvSpPr>
            <a:spLocks noChangeAspect="1"/>
          </p:cNvSpPr>
          <p:nvPr/>
        </p:nvSpPr>
        <p:spPr>
          <a:xfrm>
            <a:off x="4852850" y="3250440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4D902E-CB8B-7070-6E10-C023C212BDC4}"/>
              </a:ext>
            </a:extLst>
          </p:cNvPr>
          <p:cNvSpPr txBox="1"/>
          <p:nvPr/>
        </p:nvSpPr>
        <p:spPr>
          <a:xfrm>
            <a:off x="4390414" y="3731548"/>
            <a:ext cx="105987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年大量的对抗样本检测方法和攻击方法（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C&amp;W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）、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种检测方法被攻破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D4822C0-CB6F-4C5F-81A9-EC7011A159E0}"/>
              </a:ext>
            </a:extLst>
          </p:cNvPr>
          <p:cNvCxnSpPr>
            <a:stCxn id="18" idx="0"/>
            <a:endCxn id="17" idx="4"/>
          </p:cNvCxnSpPr>
          <p:nvPr/>
        </p:nvCxnSpPr>
        <p:spPr>
          <a:xfrm flipV="1">
            <a:off x="4920350" y="3385440"/>
            <a:ext cx="0" cy="346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A525884E-0509-FED6-9330-FF319838AA32}"/>
              </a:ext>
            </a:extLst>
          </p:cNvPr>
          <p:cNvSpPr>
            <a:spLocks noChangeAspect="1"/>
          </p:cNvSpPr>
          <p:nvPr/>
        </p:nvSpPr>
        <p:spPr>
          <a:xfrm>
            <a:off x="6527353" y="3250440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1ED71C-5EB2-3E13-9592-B98E3D7FABBC}"/>
              </a:ext>
            </a:extLst>
          </p:cNvPr>
          <p:cNvSpPr txBox="1"/>
          <p:nvPr/>
        </p:nvSpPr>
        <p:spPr>
          <a:xfrm>
            <a:off x="6064917" y="3731548"/>
            <a:ext cx="10598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TRADES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及大量其他对抗训练方法、第一篇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Science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文章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8E36ADE-5F2B-592F-F139-E850EC56C5EE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6594853" y="3385440"/>
            <a:ext cx="0" cy="346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C7FBD88F-1489-444D-A3D4-F8EC7ADC5EC6}"/>
              </a:ext>
            </a:extLst>
          </p:cNvPr>
          <p:cNvSpPr>
            <a:spLocks noChangeAspect="1"/>
          </p:cNvSpPr>
          <p:nvPr/>
        </p:nvSpPr>
        <p:spPr>
          <a:xfrm>
            <a:off x="5690101" y="3242783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17044FD-0A7F-E750-18CA-B7A35C8859D6}"/>
              </a:ext>
            </a:extLst>
          </p:cNvPr>
          <p:cNvSpPr txBox="1"/>
          <p:nvPr/>
        </p:nvSpPr>
        <p:spPr>
          <a:xfrm>
            <a:off x="5071387" y="1868251"/>
            <a:ext cx="13658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年物理世界攻击方法、检测方法升级、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PGD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攻击与对抗训练、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种防御方法被攻破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40D759C-84DE-5044-814D-F0475CBF7B4F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>
            <a:off x="5754327" y="3068580"/>
            <a:ext cx="3274" cy="174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343C711B-37D7-6B2E-861E-9FF79BA22439}"/>
              </a:ext>
            </a:extLst>
          </p:cNvPr>
          <p:cNvSpPr>
            <a:spLocks noChangeAspect="1"/>
          </p:cNvSpPr>
          <p:nvPr/>
        </p:nvSpPr>
        <p:spPr>
          <a:xfrm>
            <a:off x="7365412" y="3242783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4633A2C-5ADD-9486-33E7-8C189CE15F23}"/>
              </a:ext>
            </a:extLst>
          </p:cNvPr>
          <p:cNvSpPr txBox="1"/>
          <p:nvPr/>
        </p:nvSpPr>
        <p:spPr>
          <a:xfrm>
            <a:off x="6869567" y="2029075"/>
            <a:ext cx="112668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AutoAttack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对抗训练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A9CD2C3-49D5-885C-AD3F-BD29E0DA8F34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>
            <a:off x="7432912" y="2860072"/>
            <a:ext cx="0" cy="3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85BF5F30-6305-CF40-2CD1-8D23576FFD78}"/>
              </a:ext>
            </a:extLst>
          </p:cNvPr>
          <p:cNvSpPr>
            <a:spLocks noChangeAspect="1"/>
          </p:cNvSpPr>
          <p:nvPr/>
        </p:nvSpPr>
        <p:spPr>
          <a:xfrm>
            <a:off x="8305684" y="3250440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80F11B-C69A-B45C-E87E-B204685C849A}"/>
              </a:ext>
            </a:extLst>
          </p:cNvPr>
          <p:cNvSpPr txBox="1"/>
          <p:nvPr/>
        </p:nvSpPr>
        <p:spPr>
          <a:xfrm>
            <a:off x="7843248" y="3731548"/>
            <a:ext cx="105987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年增大模型、增加数据的对抗训练、领域延伸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ACE545B-00AA-9348-48ED-A551757EFB09}"/>
              </a:ext>
            </a:extLst>
          </p:cNvPr>
          <p:cNvCxnSpPr>
            <a:stCxn id="30" idx="0"/>
            <a:endCxn id="29" idx="4"/>
          </p:cNvCxnSpPr>
          <p:nvPr/>
        </p:nvCxnSpPr>
        <p:spPr>
          <a:xfrm flipV="1">
            <a:off x="8373184" y="3385440"/>
            <a:ext cx="0" cy="346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DECE39CC-09FB-9FA3-F6B1-3446C14BC553}"/>
              </a:ext>
            </a:extLst>
          </p:cNvPr>
          <p:cNvSpPr>
            <a:spLocks noChangeAspect="1"/>
          </p:cNvSpPr>
          <p:nvPr/>
        </p:nvSpPr>
        <p:spPr>
          <a:xfrm>
            <a:off x="9177151" y="3250867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FDBC4DA-60DB-C2A1-9F42-B212AFB6328B}"/>
              </a:ext>
            </a:extLst>
          </p:cNvPr>
          <p:cNvSpPr txBox="1"/>
          <p:nvPr/>
        </p:nvSpPr>
        <p:spPr>
          <a:xfrm>
            <a:off x="8681307" y="2037160"/>
            <a:ext cx="112668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年尚未解决的问题，攻击越来越多，防御越来越难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C73ADA1-1641-8193-469B-67CF565C9362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 flipH="1">
            <a:off x="9244651" y="2868157"/>
            <a:ext cx="1" cy="382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C6E875D9-D155-7EEB-33F3-D25D6EC9C16F}"/>
              </a:ext>
            </a:extLst>
          </p:cNvPr>
          <p:cNvSpPr txBox="1"/>
          <p:nvPr/>
        </p:nvSpPr>
        <p:spPr>
          <a:xfrm>
            <a:off x="1740780" y="3731548"/>
            <a:ext cx="1059872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2013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AU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Biggio</a:t>
            </a:r>
            <a:r>
              <a:rPr kumimoji="1" lang="zh-CN" altLang="en-AU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等人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AU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zh-CN" altLang="en-AU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等人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发现对抗样本</a:t>
            </a:r>
          </a:p>
        </p:txBody>
      </p:sp>
    </p:spTree>
    <p:extLst>
      <p:ext uri="{BB962C8B-B14F-4D97-AF65-F5344CB8AC3E}">
        <p14:creationId xmlns:p14="http://schemas.microsoft.com/office/powerpoint/2010/main" val="4123590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77264" cy="572971"/>
          </a:xfrm>
        </p:spPr>
        <p:txBody>
          <a:bodyPr/>
          <a:lstStyle/>
          <a:p>
            <a:r>
              <a:rPr kumimoji="1" lang="en-US" altLang="zh-CN" dirty="0"/>
              <a:t>State-of-the-art: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7">
                <a:extLst>
                  <a:ext uri="{FF2B5EF4-FFF2-40B4-BE49-F238E27FC236}">
                    <a16:creationId xmlns:a16="http://schemas.microsoft.com/office/drawing/2014/main" id="{BE83F497-E600-1EEA-8549-AABB1EF86611}"/>
                  </a:ext>
                </a:extLst>
              </p:cNvPr>
              <p:cNvSpPr txBox="1"/>
              <p:nvPr/>
            </p:nvSpPr>
            <p:spPr>
              <a:xfrm>
                <a:off x="6309357" y="2132856"/>
                <a:ext cx="5193568" cy="15696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Clean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accuracy: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94%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vs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66%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(robustness)</a:t>
                </a:r>
                <a:endParaRPr lang="en-US" altLang="zh-CN" sz="2400" dirty="0"/>
              </a:p>
              <a:p>
                <a:endParaRPr lang="en-US" sz="1800" dirty="0"/>
              </a:p>
              <a:p>
                <a:r>
                  <a:rPr lang="en-US" altLang="zh-CN" sz="1800" dirty="0"/>
                  <a:t>DNN:</a:t>
                </a:r>
                <a:r>
                  <a:rPr lang="zh-CN" altLang="en-US" sz="1800" dirty="0"/>
                  <a:t> </a:t>
                </a:r>
                <a:r>
                  <a:rPr lang="en-AU" altLang="zh-CN" dirty="0"/>
                  <a:t>WideResNet-70-16</a:t>
                </a:r>
                <a:r>
                  <a:rPr lang="en-US" altLang="zh-CN" dirty="0"/>
                  <a:t>;</a:t>
                </a:r>
                <a:r>
                  <a:rPr lang="zh-CN" altLang="en-US" dirty="0"/>
                  <a:t> </a:t>
                </a:r>
                <a:r>
                  <a:rPr lang="en-US" altLang="zh-CN" sz="1800" dirty="0"/>
                  <a:t>Dataset: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CIFAR-10</a:t>
                </a:r>
              </a:p>
              <a:p>
                <a:r>
                  <a:rPr lang="en-US" altLang="zh-CN" sz="1800" dirty="0"/>
                  <a:t>Perturbation: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=8/255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r>
                  <a:rPr lang="en-US" altLang="zh-CN" sz="1800" dirty="0"/>
                  <a:t>Evaluation</a:t>
                </a:r>
                <a:r>
                  <a:rPr lang="zh-CN" altLang="en-US" sz="1800" dirty="0"/>
                  <a:t> </a:t>
                </a:r>
                <a:r>
                  <a:rPr lang="en-US" altLang="zh-CN" dirty="0"/>
                  <a:t>a</a:t>
                </a:r>
                <a:r>
                  <a:rPr lang="en-US" altLang="zh-CN" sz="1800" dirty="0"/>
                  <a:t>ttack:</a:t>
                </a:r>
                <a:r>
                  <a:rPr lang="zh-CN" altLang="en-US" sz="1800" dirty="0"/>
                  <a:t> </a:t>
                </a:r>
                <a:r>
                  <a:rPr lang="en-US" altLang="zh-CN" sz="1800" dirty="0" err="1"/>
                  <a:t>AutoAttack</a:t>
                </a:r>
                <a:endParaRPr lang="en-US" sz="1800" dirty="0"/>
              </a:p>
            </p:txBody>
          </p:sp>
        </mc:Choice>
        <mc:Fallback xmlns="">
          <p:sp>
            <p:nvSpPr>
              <p:cNvPr id="4" name="TextBox 7">
                <a:extLst>
                  <a:ext uri="{FF2B5EF4-FFF2-40B4-BE49-F238E27FC236}">
                    <a16:creationId xmlns:a16="http://schemas.microsoft.com/office/drawing/2014/main" id="{BE83F497-E600-1EEA-8549-AABB1EF86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57" y="2132856"/>
                <a:ext cx="5193568" cy="1569660"/>
              </a:xfrm>
              <a:prstGeom prst="rect">
                <a:avLst/>
              </a:prstGeom>
              <a:blipFill>
                <a:blip r:embed="rId3"/>
                <a:stretch>
                  <a:fillRect l="-1703" t="-2400" r="-1946" b="-48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A19D0D3-E9EF-424D-00E0-2B0BEB48E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1442160"/>
            <a:ext cx="5397933" cy="3744416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57B71025-7F3D-9FB1-DE55-CE71F9992BC6}"/>
              </a:ext>
            </a:extLst>
          </p:cNvPr>
          <p:cNvCxnSpPr>
            <a:cxnSpLocks/>
          </p:cNvCxnSpPr>
          <p:nvPr/>
        </p:nvCxnSpPr>
        <p:spPr>
          <a:xfrm>
            <a:off x="1775520" y="1988840"/>
            <a:ext cx="97293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1200A5E6-8CF5-D9F0-D860-8F14FB0D6EE6}"/>
              </a:ext>
            </a:extLst>
          </p:cNvPr>
          <p:cNvSpPr/>
          <p:nvPr/>
        </p:nvSpPr>
        <p:spPr>
          <a:xfrm>
            <a:off x="863804" y="6111005"/>
            <a:ext cx="2746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https://robustbench.github.io/</a:t>
            </a:r>
          </a:p>
        </p:txBody>
      </p:sp>
    </p:spTree>
    <p:extLst>
      <p:ext uri="{BB962C8B-B14F-4D97-AF65-F5344CB8AC3E}">
        <p14:creationId xmlns:p14="http://schemas.microsoft.com/office/powerpoint/2010/main" val="2040917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0DB40-9414-CF95-D4E1-275A6D34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State-of-the-art: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DF4A6D-8B92-3EF2-D788-B5C7D00B7B67}"/>
              </a:ext>
            </a:extLst>
          </p:cNvPr>
          <p:cNvSpPr txBox="1"/>
          <p:nvPr/>
        </p:nvSpPr>
        <p:spPr>
          <a:xfrm>
            <a:off x="196940" y="6245309"/>
            <a:ext cx="165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600" dirty="0"/>
              <a:t>http://</a:t>
            </a:r>
            <a:r>
              <a:rPr kumimoji="1" lang="en-AU" altLang="zh-CN" sz="1600" dirty="0" err="1"/>
              <a:t>robust.art</a:t>
            </a:r>
            <a:r>
              <a:rPr kumimoji="1" lang="en-AU" altLang="zh-CN" sz="1600" dirty="0"/>
              <a:t>/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50E833-F5E9-FFF4-AD35-8CD45EEF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32" y="1012456"/>
            <a:ext cx="8349736" cy="50806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BEF4A5-986F-3863-5526-AE849828649B}"/>
              </a:ext>
            </a:extLst>
          </p:cNvPr>
          <p:cNvSpPr txBox="1"/>
          <p:nvPr/>
        </p:nvSpPr>
        <p:spPr>
          <a:xfrm>
            <a:off x="1921132" y="6245309"/>
            <a:ext cx="9945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Tang et al. “Robust</a:t>
            </a:r>
            <a:r>
              <a:rPr lang="en-US" altLang="zh-CN" sz="1400" dirty="0">
                <a:latin typeface="Arial" panose="020B0604020202020204" pitchFamily="34" charset="0"/>
              </a:rPr>
              <a:t>ART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: Benchmarking robustness on architecture design and training techniques.”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arXiv:2109.05211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,</a:t>
            </a:r>
            <a:r>
              <a:rPr lang="zh-CN" altLang="en-US" sz="1400" b="0" i="1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2021.</a:t>
            </a:r>
            <a:endParaRPr kumimoji="1" lang="en-AU" altLang="zh-CN" sz="1400" dirty="0"/>
          </a:p>
        </p:txBody>
      </p:sp>
    </p:spTree>
    <p:extLst>
      <p:ext uri="{BB962C8B-B14F-4D97-AF65-F5344CB8AC3E}">
        <p14:creationId xmlns:p14="http://schemas.microsoft.com/office/powerpoint/2010/main" val="845420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0DB40-9414-CF95-D4E1-275A6D34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State-of-the-art: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BEF4A5-986F-3863-5526-AE849828649B}"/>
              </a:ext>
            </a:extLst>
          </p:cNvPr>
          <p:cNvSpPr txBox="1"/>
          <p:nvPr/>
        </p:nvSpPr>
        <p:spPr>
          <a:xfrm>
            <a:off x="791419" y="6289575"/>
            <a:ext cx="8162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400" dirty="0"/>
              <a:t>Huang et al. “Exploring architectural ingredients of adversarially robust deep neural networks.” </a:t>
            </a:r>
            <a:r>
              <a:rPr kumimoji="1" lang="en-US" altLang="zh-CN" sz="1400" dirty="0" err="1"/>
              <a:t>NeurIPS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2021</a:t>
            </a:r>
            <a:r>
              <a:rPr kumimoji="1" lang="en-AU" altLang="zh-CN" sz="1400" dirty="0"/>
              <a:t>.</a:t>
            </a:r>
            <a:endParaRPr kumimoji="1" lang="zh-CN" altLang="en-US" sz="1400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643ECBB-C36F-9B3B-C64A-E689097D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163573"/>
            <a:ext cx="4344389" cy="2817526"/>
          </a:xfrm>
          <a:prstGeom prst="rect">
            <a:avLst/>
          </a:prstGeom>
        </p:spPr>
      </p:pic>
      <p:pic>
        <p:nvPicPr>
          <p:cNvPr id="7" name="Picture 8" descr="Chart, table&#10;&#10;Description automatically generated">
            <a:extLst>
              <a:ext uri="{FF2B5EF4-FFF2-40B4-BE49-F238E27FC236}">
                <a16:creationId xmlns:a16="http://schemas.microsoft.com/office/drawing/2014/main" id="{AA5E683B-8276-155F-DEBD-AF24D78F2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80" y="1937552"/>
            <a:ext cx="2535778" cy="3435030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7AFF8750-F081-9C23-312F-7A334B1FE6F0}"/>
              </a:ext>
            </a:extLst>
          </p:cNvPr>
          <p:cNvSpPr/>
          <p:nvPr/>
        </p:nvSpPr>
        <p:spPr>
          <a:xfrm>
            <a:off x="2048049" y="5610726"/>
            <a:ext cx="2024566" cy="338554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WideResNet-34-10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8F81D09-DE70-3A74-612D-0E7277AB2C8B}"/>
              </a:ext>
            </a:extLst>
          </p:cNvPr>
          <p:cNvSpPr/>
          <p:nvPr/>
        </p:nvSpPr>
        <p:spPr>
          <a:xfrm flipV="1">
            <a:off x="8597100" y="2700477"/>
            <a:ext cx="1049984" cy="1923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2D04446E-7251-854D-ADA6-44C61021928D}"/>
              </a:ext>
            </a:extLst>
          </p:cNvPr>
          <p:cNvCxnSpPr>
            <a:cxnSpLocks/>
          </p:cNvCxnSpPr>
          <p:nvPr/>
        </p:nvCxnSpPr>
        <p:spPr>
          <a:xfrm flipV="1">
            <a:off x="5182588" y="2319599"/>
            <a:ext cx="0" cy="2730712"/>
          </a:xfrm>
          <a:prstGeom prst="line">
            <a:avLst/>
          </a:prstGeom>
          <a:ln w="38100" cap="flat" cmpd="sng" algn="ctr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25000">
                  <a:schemeClr val="accent1">
                    <a:lumMod val="40000"/>
                    <a:lumOff val="60000"/>
                  </a:schemeClr>
                </a:gs>
                <a:gs pos="75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712CCB30-E4D7-099A-341D-DCE74F77FD6F}"/>
              </a:ext>
            </a:extLst>
          </p:cNvPr>
          <p:cNvCxnSpPr>
            <a:cxnSpLocks/>
          </p:cNvCxnSpPr>
          <p:nvPr/>
        </p:nvCxnSpPr>
        <p:spPr>
          <a:xfrm>
            <a:off x="5447927" y="5197123"/>
            <a:ext cx="3888432" cy="0"/>
          </a:xfrm>
          <a:prstGeom prst="line">
            <a:avLst/>
          </a:prstGeom>
          <a:ln w="38100" cap="flat" cmpd="sng" algn="ctr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5000">
                  <a:schemeClr val="accent1">
                    <a:lumMod val="40000"/>
                    <a:lumOff val="60000"/>
                  </a:schemeClr>
                </a:gs>
                <a:gs pos="76000">
                  <a:schemeClr val="accent1">
                    <a:lumMod val="75000"/>
                  </a:schemeClr>
                </a:gs>
                <a:gs pos="76000">
                  <a:schemeClr val="accent1">
                    <a:lumMod val="75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  <a:tileRect/>
            </a:gra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409961-D4AE-2FEA-A665-2A273C8C36B0}"/>
              </a:ext>
            </a:extLst>
          </p:cNvPr>
          <p:cNvCxnSpPr>
            <a:cxnSpLocks/>
          </p:cNvCxnSpPr>
          <p:nvPr/>
        </p:nvCxnSpPr>
        <p:spPr>
          <a:xfrm flipH="1">
            <a:off x="7774876" y="2805079"/>
            <a:ext cx="822226" cy="519836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E2B8A293-5E67-3623-1DED-99CD2D69AA1D}"/>
              </a:ext>
            </a:extLst>
          </p:cNvPr>
          <p:cNvSpPr/>
          <p:nvPr/>
        </p:nvSpPr>
        <p:spPr>
          <a:xfrm>
            <a:off x="6502103" y="2337904"/>
            <a:ext cx="648072" cy="485480"/>
          </a:xfrm>
          <a:prstGeom prst="ellipse">
            <a:avLst/>
          </a:prstGeom>
          <a:noFill/>
          <a:ln w="28575" cmpd="sng">
            <a:solidFill>
              <a:srgbClr val="00B050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Picture 4" descr="Thumbs Up Emoji [Free Download IOS Emojis] | Emoji Island">
            <a:extLst>
              <a:ext uri="{FF2B5EF4-FFF2-40B4-BE49-F238E27FC236}">
                <a16:creationId xmlns:a16="http://schemas.microsoft.com/office/drawing/2014/main" id="{190A6440-8AF0-5E3B-9877-1CA0BBA6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713" y="1939504"/>
            <a:ext cx="343391" cy="3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4ADB4155-7F37-B5C4-6155-E505E048D147}"/>
              </a:ext>
            </a:extLst>
          </p:cNvPr>
          <p:cNvSpPr/>
          <p:nvPr/>
        </p:nvSpPr>
        <p:spPr>
          <a:xfrm>
            <a:off x="6303512" y="5513422"/>
            <a:ext cx="2633219" cy="338554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Depth </a:t>
            </a:r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Grid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Search</a:t>
            </a: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D0D508DA-75E8-D383-62C2-7B149614FFCF}"/>
              </a:ext>
            </a:extLst>
          </p:cNvPr>
          <p:cNvSpPr txBox="1"/>
          <p:nvPr/>
        </p:nvSpPr>
        <p:spPr>
          <a:xfrm>
            <a:off x="1856805" y="1187460"/>
            <a:ext cx="8083483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Reduce the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deep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layers can improve robustness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67858B-162D-F3BE-EBB7-87A838F22848}"/>
              </a:ext>
            </a:extLst>
          </p:cNvPr>
          <p:cNvSpPr txBox="1"/>
          <p:nvPr/>
        </p:nvSpPr>
        <p:spPr>
          <a:xfrm>
            <a:off x="10084664" y="2892867"/>
            <a:ext cx="17719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d:</a:t>
            </a:r>
            <a:r>
              <a:rPr lang="zh-CN" altLang="en-US" sz="14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depth</a:t>
            </a:r>
          </a:p>
          <a:p>
            <a:r>
              <a:rPr lang="en-US" altLang="zh-CN" sz="1400" b="1" baseline="300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</a:t>
            </a:r>
            <a:r>
              <a:rPr lang="en-US" altLang="zh-CN" sz="14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5-5-5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depth=5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stages</a:t>
            </a:r>
            <a:endParaRPr lang="zh-CN" alt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874490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99F86-380C-2B28-ECC9-82A8A3D9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Certified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Empirical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84EBE-C01D-A8BC-BCEB-53D778C52115}"/>
                  </a:ext>
                </a:extLst>
              </p:cNvPr>
              <p:cNvSpPr txBox="1"/>
              <p:nvPr/>
            </p:nvSpPr>
            <p:spPr>
              <a:xfrm>
                <a:off x="911424" y="1052736"/>
                <a:ext cx="911990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b="1" dirty="0"/>
                  <a:t>Certified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robustness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(Sinha et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2018;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Cohen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et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al.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2018;</a:t>
                </a:r>
                <a:r>
                  <a:rPr lang="zh-CN" altLang="en-US" sz="2000" i="1" dirty="0"/>
                  <a:t> </a:t>
                </a:r>
                <a:r>
                  <a:rPr lang="en-US" sz="2000" dirty="0"/>
                  <a:t>Lee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2019)</a:t>
                </a:r>
              </a:p>
              <a:p>
                <a:pPr marL="820738" lvl="1" indent="-285750">
                  <a:buClr>
                    <a:schemeClr val="accent1">
                      <a:lumMod val="50000"/>
                    </a:schemeClr>
                  </a:buClr>
                  <a:buFont typeface="System Font Regular"/>
                  <a:buChar char="‒"/>
                </a:pPr>
                <a:r>
                  <a:rPr lang="en-US" altLang="zh-CN" sz="2000" dirty="0"/>
                  <a:t>Gaussian randomized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smoothing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-&gt;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robustness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norm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ball</a:t>
                </a:r>
              </a:p>
              <a:p>
                <a:pPr marL="820738" lvl="1" indent="-285750">
                  <a:buClr>
                    <a:schemeClr val="accent1">
                      <a:lumMod val="50000"/>
                    </a:schemeClr>
                  </a:buClr>
                  <a:buFont typeface="System Font Regular"/>
                  <a:buChar char="‒"/>
                </a:pPr>
                <a:r>
                  <a:rPr lang="en-US" altLang="zh-CN" sz="2000" dirty="0"/>
                  <a:t>Laplacian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randomized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smoothing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-&gt;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robustness</a:t>
                </a:r>
              </a:p>
              <a:p>
                <a:pPr marL="820738" lvl="1" indent="-285750">
                  <a:buClr>
                    <a:schemeClr val="accent1">
                      <a:lumMod val="50000"/>
                    </a:schemeClr>
                  </a:buClr>
                  <a:buFont typeface="System Font Regular"/>
                  <a:buChar char="‒"/>
                </a:pPr>
                <a:r>
                  <a:rPr lang="en-US" altLang="zh-CN" sz="2000" dirty="0"/>
                  <a:t>Uniform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randomized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smoothing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-&gt;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robustness</a:t>
                </a:r>
              </a:p>
              <a:p>
                <a:pPr marL="820738" lvl="1" indent="-285750">
                  <a:buClr>
                    <a:schemeClr val="accent1">
                      <a:lumMod val="50000"/>
                    </a:schemeClr>
                  </a:buClr>
                  <a:buFont typeface="System Font Regular"/>
                  <a:buChar char="‒"/>
                </a:pPr>
                <a:r>
                  <a:rPr lang="en-US" altLang="zh-CN" sz="2000" b="1" dirty="0">
                    <a:solidFill>
                      <a:srgbClr val="FF0000"/>
                    </a:solidFill>
                  </a:rPr>
                  <a:t>Pros: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robustness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guarantees</a:t>
                </a:r>
                <a:r>
                  <a:rPr lang="zh-CN" altLang="en-US" sz="2000" dirty="0"/>
                  <a:t>，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严格的鲁棒性下界证明</a:t>
                </a:r>
                <a:endParaRPr lang="en-US" altLang="zh-CN" sz="2000" b="1" dirty="0">
                  <a:solidFill>
                    <a:srgbClr val="FF0000"/>
                  </a:solidFill>
                </a:endParaRPr>
              </a:p>
              <a:p>
                <a:pPr marL="820738" lvl="1" indent="-285750">
                  <a:buClr>
                    <a:schemeClr val="accent1">
                      <a:lumMod val="50000"/>
                    </a:schemeClr>
                  </a:buClr>
                  <a:buFont typeface="System Font Regular"/>
                  <a:buChar char="‒"/>
                </a:pPr>
                <a:r>
                  <a:rPr lang="en-US" altLang="zh-CN" sz="2000" b="1" dirty="0">
                    <a:solidFill>
                      <a:srgbClr val="FF0000"/>
                    </a:solidFill>
                  </a:rPr>
                  <a:t>Cons: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deep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networks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hard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certify,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2)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guarantees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loose,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3)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train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mode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certain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ways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84EBE-C01D-A8BC-BCEB-53D778C52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052736"/>
                <a:ext cx="9119908" cy="2246769"/>
              </a:xfrm>
              <a:prstGeom prst="rect">
                <a:avLst/>
              </a:prstGeom>
              <a:blipFill>
                <a:blip r:embed="rId2"/>
                <a:stretch>
                  <a:fillRect l="-695" t="-1695" b="-3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">
            <a:extLst>
              <a:ext uri="{FF2B5EF4-FFF2-40B4-BE49-F238E27FC236}">
                <a16:creationId xmlns:a16="http://schemas.microsoft.com/office/drawing/2014/main" id="{455B4002-924C-962E-C6CA-DE001AFD1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776" y="3530490"/>
            <a:ext cx="3944888" cy="205948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30910D6-9A02-3733-6FA2-B9323373F969}"/>
              </a:ext>
            </a:extLst>
          </p:cNvPr>
          <p:cNvSpPr/>
          <p:nvPr/>
        </p:nvSpPr>
        <p:spPr bwMode="auto">
          <a:xfrm>
            <a:off x="6550409" y="3596612"/>
            <a:ext cx="792088" cy="7680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solidFill>
                  <a:schemeClr val="tx1"/>
                </a:solidFill>
              </a:ln>
              <a:noFill/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86D37B24-A5D9-D657-0CB7-031327ACEB53}"/>
              </a:ext>
            </a:extLst>
          </p:cNvPr>
          <p:cNvSpPr/>
          <p:nvPr/>
        </p:nvSpPr>
        <p:spPr bwMode="auto">
          <a:xfrm rot="18818802">
            <a:off x="7907380" y="3596612"/>
            <a:ext cx="792088" cy="768057"/>
          </a:xfrm>
          <a:prstGeom prst="rect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solidFill>
                  <a:schemeClr val="tx1"/>
                </a:solidFill>
              </a:ln>
              <a:noFill/>
              <a:effectLst/>
              <a:latin typeface="Arial" charset="0"/>
              <a:ea typeface="ＭＳ Ｐゴシック" pitchFamily="4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6F79C0AB-9853-67B2-EC0B-A84B9B77A851}"/>
                  </a:ext>
                </a:extLst>
              </p:cNvPr>
              <p:cNvSpPr txBox="1"/>
              <p:nvPr/>
            </p:nvSpPr>
            <p:spPr>
              <a:xfrm>
                <a:off x="6628571" y="3709855"/>
                <a:ext cx="7253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6F79C0AB-9853-67B2-EC0B-A84B9B77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571" y="3709855"/>
                <a:ext cx="72532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7">
                <a:extLst>
                  <a:ext uri="{FF2B5EF4-FFF2-40B4-BE49-F238E27FC236}">
                    <a16:creationId xmlns:a16="http://schemas.microsoft.com/office/drawing/2014/main" id="{36E9C559-8F06-6819-11DD-33290DD1E81B}"/>
                  </a:ext>
                </a:extLst>
              </p:cNvPr>
              <p:cNvSpPr txBox="1"/>
              <p:nvPr/>
            </p:nvSpPr>
            <p:spPr>
              <a:xfrm>
                <a:off x="7988979" y="3719030"/>
                <a:ext cx="6288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7">
                <a:extLst>
                  <a:ext uri="{FF2B5EF4-FFF2-40B4-BE49-F238E27FC236}">
                    <a16:creationId xmlns:a16="http://schemas.microsoft.com/office/drawing/2014/main" id="{36E9C559-8F06-6819-11DD-33290DD1E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979" y="3719030"/>
                <a:ext cx="6288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8">
            <a:extLst>
              <a:ext uri="{FF2B5EF4-FFF2-40B4-BE49-F238E27FC236}">
                <a16:creationId xmlns:a16="http://schemas.microsoft.com/office/drawing/2014/main" id="{FF785CAD-21F3-0940-09B9-C409FF123785}"/>
              </a:ext>
            </a:extLst>
          </p:cNvPr>
          <p:cNvSpPr txBox="1"/>
          <p:nvPr/>
        </p:nvSpPr>
        <p:spPr>
          <a:xfrm>
            <a:off x="1434568" y="3709855"/>
            <a:ext cx="64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</a:t>
            </a:r>
            <a:endParaRPr 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E319C40-37E0-3263-54C5-D25B3F7CF215}"/>
              </a:ext>
            </a:extLst>
          </p:cNvPr>
          <p:cNvSpPr txBox="1"/>
          <p:nvPr/>
        </p:nvSpPr>
        <p:spPr>
          <a:xfrm>
            <a:off x="1433590" y="4833883"/>
            <a:ext cx="64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3D</a:t>
            </a:r>
            <a:endParaRPr lang="en-US" dirty="0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E41BCA8-95EE-62E7-215D-FAEF7FE70977}"/>
              </a:ext>
            </a:extLst>
          </p:cNvPr>
          <p:cNvSpPr/>
          <p:nvPr/>
        </p:nvSpPr>
        <p:spPr bwMode="auto">
          <a:xfrm>
            <a:off x="6490255" y="4599276"/>
            <a:ext cx="1001958" cy="105456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1D0A76D-354A-0759-241B-DD0BCDA959E3}"/>
                  </a:ext>
                </a:extLst>
              </p:cNvPr>
              <p:cNvSpPr txBox="1"/>
              <p:nvPr/>
            </p:nvSpPr>
            <p:spPr>
              <a:xfrm>
                <a:off x="6657172" y="4833883"/>
                <a:ext cx="6371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1D0A76D-354A-0759-241B-DD0BCDA9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172" y="4833883"/>
                <a:ext cx="63716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decagon 15">
            <a:extLst>
              <a:ext uri="{FF2B5EF4-FFF2-40B4-BE49-F238E27FC236}">
                <a16:creationId xmlns:a16="http://schemas.microsoft.com/office/drawing/2014/main" id="{C2EA97C6-1D61-EA64-894D-0579EF34223C}"/>
              </a:ext>
            </a:extLst>
          </p:cNvPr>
          <p:cNvSpPr/>
          <p:nvPr/>
        </p:nvSpPr>
        <p:spPr bwMode="auto">
          <a:xfrm>
            <a:off x="7818432" y="4575167"/>
            <a:ext cx="1102482" cy="1103283"/>
          </a:xfrm>
          <a:prstGeom prst="dodecagon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5D1BCD3F-EE20-8DC7-1A58-97C1A48F0721}"/>
                  </a:ext>
                </a:extLst>
              </p:cNvPr>
              <p:cNvSpPr txBox="1"/>
              <p:nvPr/>
            </p:nvSpPr>
            <p:spPr>
              <a:xfrm>
                <a:off x="7828168" y="4919178"/>
                <a:ext cx="11705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Convex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hull: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5D1BCD3F-EE20-8DC7-1A58-97C1A48F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168" y="4919178"/>
                <a:ext cx="1170513" cy="523220"/>
              </a:xfrm>
              <a:prstGeom prst="rect">
                <a:avLst/>
              </a:prstGeom>
              <a:blipFill>
                <a:blip r:embed="rId7"/>
                <a:stretch>
                  <a:fillRect l="-2151" t="-238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338370F-90A3-65C1-FD0C-1C75B71EB32A}"/>
              </a:ext>
            </a:extLst>
          </p:cNvPr>
          <p:cNvSpPr txBox="1"/>
          <p:nvPr/>
        </p:nvSpPr>
        <p:spPr>
          <a:xfrm>
            <a:off x="9306952" y="4041503"/>
            <a:ext cx="2625162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关键点：</a:t>
            </a:r>
            <a:r>
              <a:rPr kumimoji="1" lang="zh-CN" altLang="en-US" dirty="0">
                <a:solidFill>
                  <a:srgbClr val="FF0000"/>
                </a:solidFill>
              </a:rPr>
              <a:t>如何在神经网络里传播边界？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8DD202D-74F2-ACC4-C4BB-3D956F606E57}"/>
              </a:ext>
            </a:extLst>
          </p:cNvPr>
          <p:cNvSpPr txBox="1"/>
          <p:nvPr/>
        </p:nvSpPr>
        <p:spPr>
          <a:xfrm>
            <a:off x="578068" y="6258798"/>
            <a:ext cx="597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Li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al.</a:t>
            </a:r>
            <a:r>
              <a:rPr kumimoji="1" lang="zh-CN" altLang="en-US" sz="1600" dirty="0"/>
              <a:t> </a:t>
            </a:r>
            <a:r>
              <a:rPr kumimoji="1" lang="en-AU" altLang="zh-CN" sz="1600" dirty="0" err="1"/>
              <a:t>Sok</a:t>
            </a:r>
            <a:r>
              <a:rPr kumimoji="1" lang="en-AU" altLang="zh-CN" sz="1600" dirty="0"/>
              <a:t>: Certified robustness for deep neural networks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S&amp;P,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2023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4025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39825-555B-CB0D-F572-725CF7CE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969E59-8101-853E-2514-0C763F6B5EFE}"/>
              </a:ext>
            </a:extLst>
          </p:cNvPr>
          <p:cNvSpPr/>
          <p:nvPr/>
        </p:nvSpPr>
        <p:spPr>
          <a:xfrm>
            <a:off x="1415480" y="1582629"/>
            <a:ext cx="10153128" cy="369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attack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large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language/vision/multi-model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models 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defend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large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language/vision/multi-model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models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adapt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applications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reduce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defense: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acceleration,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clean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combine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detection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adversarial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include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into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pretraining/finetuning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880466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36032C-C150-AB14-DDAB-3D0594559A1E}"/>
              </a:ext>
            </a:extLst>
          </p:cNvPr>
          <p:cNvSpPr txBox="1">
            <a:spLocks/>
          </p:cNvSpPr>
          <p:nvPr/>
        </p:nvSpPr>
        <p:spPr>
          <a:xfrm>
            <a:off x="838200" y="3023356"/>
            <a:ext cx="10515600" cy="81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800" dirty="0"/>
              <a:t>谢谢！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11845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Principles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D5E385-D37E-05D1-02FA-85364411C66E}"/>
              </a:ext>
            </a:extLst>
          </p:cNvPr>
          <p:cNvSpPr txBox="1"/>
          <p:nvPr/>
        </p:nvSpPr>
        <p:spPr>
          <a:xfrm>
            <a:off x="911424" y="1412776"/>
            <a:ext cx="540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Block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掐头去尾</a:t>
            </a:r>
            <a:r>
              <a:rPr kumimoji="1" lang="en-US" altLang="zh-CN" sz="2400" dirty="0"/>
              <a:t>)</a:t>
            </a:r>
          </a:p>
          <a:p>
            <a:pPr marL="1028700" lvl="1" indent="-571500">
              <a:buFont typeface="Wingdings" pitchFamily="2" charset="2"/>
              <a:buChar char="Ø"/>
            </a:pPr>
            <a:r>
              <a:rPr kumimoji="1" lang="en-US" altLang="zh-CN" sz="2400" dirty="0"/>
              <a:t>Mask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gradients</a:t>
            </a:r>
          </a:p>
          <a:p>
            <a:pPr marL="1028700" lvl="1" indent="-571500">
              <a:buFont typeface="Wingdings" pitchFamily="2" charset="2"/>
              <a:buChar char="Ø"/>
            </a:pPr>
            <a:r>
              <a:rPr kumimoji="1" lang="en-US" altLang="zh-CN" sz="2400" dirty="0"/>
              <a:t>Regularize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gradients</a:t>
            </a:r>
          </a:p>
          <a:p>
            <a:pPr marL="1028700" lvl="1" indent="-571500">
              <a:buFont typeface="Wingdings" pitchFamily="2" charset="2"/>
              <a:buChar char="Ø"/>
            </a:pPr>
            <a:r>
              <a:rPr kumimoji="1" lang="en-US" altLang="zh-CN" sz="2400" dirty="0"/>
              <a:t>Distill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logits</a:t>
            </a:r>
          </a:p>
          <a:p>
            <a:pPr marL="1028700" lvl="1" indent="-571500">
              <a:buFont typeface="Wingdings" pitchFamily="2" charset="2"/>
              <a:buChar char="Ø"/>
            </a:pPr>
            <a:r>
              <a:rPr kumimoji="1" lang="en-US" altLang="zh-CN" sz="2400" dirty="0"/>
              <a:t>Denoise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 err="1"/>
              <a:t>Robustify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增强中间</a:t>
            </a:r>
            <a:r>
              <a:rPr kumimoji="1" lang="en-US" altLang="zh-CN" sz="2400" dirty="0"/>
              <a:t>)</a:t>
            </a:r>
          </a:p>
          <a:p>
            <a:pPr marL="1028700" lvl="1" indent="-571500">
              <a:buFont typeface="Wingdings" pitchFamily="2" charset="2"/>
              <a:buChar char="Ø"/>
            </a:pPr>
            <a:r>
              <a:rPr kumimoji="1" lang="en-US" altLang="zh-CN" sz="2400" dirty="0"/>
              <a:t>Smooth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decision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boundary</a:t>
            </a:r>
          </a:p>
          <a:p>
            <a:pPr marL="1028700" lvl="1" indent="-571500">
              <a:buFont typeface="Wingdings" pitchFamily="2" charset="2"/>
              <a:buChar char="Ø"/>
            </a:pPr>
            <a:r>
              <a:rPr kumimoji="1" lang="en-US" altLang="zh-CN" sz="2400" dirty="0"/>
              <a:t>Reduce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Lipschitzness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</a:p>
          <a:p>
            <a:pPr marL="1028700" lvl="1" indent="-571500">
              <a:buFont typeface="Wingdings" pitchFamily="2" charset="2"/>
              <a:buChar char="Ø"/>
            </a:pPr>
            <a:r>
              <a:rPr kumimoji="1" lang="en-US" altLang="zh-CN" sz="2400" dirty="0"/>
              <a:t>Smooth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landscape</a:t>
            </a:r>
          </a:p>
          <a:p>
            <a:pPr marL="1028700" lvl="1" indent="-571500">
              <a:buFont typeface="Wingdings" pitchFamily="2" charset="2"/>
              <a:buChar char="Ø"/>
            </a:pPr>
            <a:endParaRPr kumimoji="1"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F274DB-9028-0E0C-CB75-FA25803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628800"/>
            <a:ext cx="5717650" cy="36004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77DF9C2-4D6D-CDEB-1443-380305281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21" y="3431777"/>
            <a:ext cx="1152128" cy="87218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651C239-13B5-6030-375E-09A1823C7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3452340"/>
            <a:ext cx="1152128" cy="87218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8706EC1-566C-D981-3C90-B2E650A0F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520" y="1543460"/>
            <a:ext cx="2128949" cy="21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3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755CF5-8DDE-82F7-6B58-43305BAD0C33}"/>
              </a:ext>
            </a:extLst>
          </p:cNvPr>
          <p:cNvSpPr txBox="1"/>
          <p:nvPr/>
        </p:nvSpPr>
        <p:spPr>
          <a:xfrm>
            <a:off x="486594" y="6002124"/>
            <a:ext cx="993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C, Zaremba W,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Sutskever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I, et al. Intriguing properties of neural networks[J].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2014.</a:t>
            </a:r>
          </a:p>
          <a:p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Goodfellow I J,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Shlens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J,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C. Explaining and harnessing adversarial examples[J].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2015.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843BFB-29CA-41E8-CA85-A9698871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52" y="1375143"/>
            <a:ext cx="3763929" cy="1411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29F6B596-B3DB-79FF-9F89-5561CFD49B0B}"/>
                  </a:ext>
                </a:extLst>
              </p:cNvPr>
              <p:cNvSpPr/>
              <p:nvPr/>
            </p:nvSpPr>
            <p:spPr>
              <a:xfrm>
                <a:off x="2902565" y="3108924"/>
                <a:ext cx="6186299" cy="4226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ubject</m:t>
                      </m:r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AU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AU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AU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AU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zh-CN" altLang="en-US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zh-CN" altLang="en-US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AU" sz="1500" dirty="0"/>
              </a:p>
            </p:txBody>
          </p:sp>
        </mc:Choice>
        <mc:Fallback xmlns=""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29F6B596-B3DB-79FF-9F89-5561CFD49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565" y="3108924"/>
                <a:ext cx="6186299" cy="422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9">
                <a:extLst>
                  <a:ext uri="{FF2B5EF4-FFF2-40B4-BE49-F238E27FC236}">
                    <a16:creationId xmlns:a16="http://schemas.microsoft.com/office/drawing/2014/main" id="{A577DA0B-442E-98D7-959C-8DB96F30ED76}"/>
                  </a:ext>
                </a:extLst>
              </p:cNvPr>
              <p:cNvSpPr txBox="1"/>
              <p:nvPr/>
            </p:nvSpPr>
            <p:spPr>
              <a:xfrm>
                <a:off x="2835948" y="1607713"/>
                <a:ext cx="2697918" cy="63081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9">
                <a:extLst>
                  <a:ext uri="{FF2B5EF4-FFF2-40B4-BE49-F238E27FC236}">
                    <a16:creationId xmlns:a16="http://schemas.microsoft.com/office/drawing/2014/main" id="{A577DA0B-442E-98D7-959C-8DB96F30E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948" y="1607713"/>
                <a:ext cx="2697918" cy="630814"/>
              </a:xfrm>
              <a:prstGeom prst="rect">
                <a:avLst/>
              </a:prstGeom>
              <a:blipFill>
                <a:blip r:embed="rId4"/>
                <a:stretch>
                  <a:fillRect l="-930" t="-139216" r="-1860" b="-188235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2">
            <a:extLst>
              <a:ext uri="{FF2B5EF4-FFF2-40B4-BE49-F238E27FC236}">
                <a16:creationId xmlns:a16="http://schemas.microsoft.com/office/drawing/2014/main" id="{2386FF07-14A5-8649-B540-C44709A2EA58}"/>
              </a:ext>
            </a:extLst>
          </p:cNvPr>
          <p:cNvSpPr/>
          <p:nvPr/>
        </p:nvSpPr>
        <p:spPr>
          <a:xfrm>
            <a:off x="1055440" y="1776694"/>
            <a:ext cx="1348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Rectangle 12">
            <a:extLst>
              <a:ext uri="{FF2B5EF4-FFF2-40B4-BE49-F238E27FC236}">
                <a16:creationId xmlns:a16="http://schemas.microsoft.com/office/drawing/2014/main" id="{3AFB6947-EF79-583F-F1F2-1DD355A6CD4F}"/>
              </a:ext>
            </a:extLst>
          </p:cNvPr>
          <p:cNvSpPr/>
          <p:nvPr/>
        </p:nvSpPr>
        <p:spPr>
          <a:xfrm>
            <a:off x="1109667" y="3119009"/>
            <a:ext cx="1348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对抗攻击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Right Brace 5">
            <a:extLst>
              <a:ext uri="{FF2B5EF4-FFF2-40B4-BE49-F238E27FC236}">
                <a16:creationId xmlns:a16="http://schemas.microsoft.com/office/drawing/2014/main" id="{F7EA670A-5088-93C3-796A-6DD4268F3ED2}"/>
              </a:ext>
            </a:extLst>
          </p:cNvPr>
          <p:cNvSpPr/>
          <p:nvPr/>
        </p:nvSpPr>
        <p:spPr bwMode="auto">
          <a:xfrm rot="5400000">
            <a:off x="5561995" y="2761849"/>
            <a:ext cx="234839" cy="1880378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ＭＳ Ｐゴシック" pitchFamily="48" charset="-128"/>
            </a:endParaRPr>
          </a:p>
        </p:txBody>
      </p:sp>
      <p:sp>
        <p:nvSpPr>
          <p:cNvPr id="46" name="Right Brace 13">
            <a:extLst>
              <a:ext uri="{FF2B5EF4-FFF2-40B4-BE49-F238E27FC236}">
                <a16:creationId xmlns:a16="http://schemas.microsoft.com/office/drawing/2014/main" id="{ADEEBC60-FDE2-F8FE-8247-86908F0AFBFE}"/>
              </a:ext>
            </a:extLst>
          </p:cNvPr>
          <p:cNvSpPr/>
          <p:nvPr/>
        </p:nvSpPr>
        <p:spPr bwMode="auto">
          <a:xfrm rot="5400000">
            <a:off x="3627704" y="2912985"/>
            <a:ext cx="234840" cy="1535209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ＭＳ Ｐゴシック" pitchFamily="48" charset="-128"/>
            </a:endParaRPr>
          </a:p>
        </p:txBody>
      </p:sp>
      <p:sp>
        <p:nvSpPr>
          <p:cNvPr id="47" name="Right Brace 14">
            <a:extLst>
              <a:ext uri="{FF2B5EF4-FFF2-40B4-BE49-F238E27FC236}">
                <a16:creationId xmlns:a16="http://schemas.microsoft.com/office/drawing/2014/main" id="{A36B1C05-615C-E955-64B6-28FA79863DCD}"/>
              </a:ext>
            </a:extLst>
          </p:cNvPr>
          <p:cNvSpPr/>
          <p:nvPr/>
        </p:nvSpPr>
        <p:spPr bwMode="auto">
          <a:xfrm rot="5400000">
            <a:off x="7251334" y="3213710"/>
            <a:ext cx="169980" cy="921047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ＭＳ Ｐゴシック" pitchFamily="48" charset="-128"/>
            </a:endParaRP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F9E5457D-4B31-7679-8A17-9920B005A38A}"/>
              </a:ext>
            </a:extLst>
          </p:cNvPr>
          <p:cNvSpPr txBox="1"/>
          <p:nvPr/>
        </p:nvSpPr>
        <p:spPr>
          <a:xfrm>
            <a:off x="3243013" y="38421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分类错误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E71BF628-48DC-771D-7263-97EE849B01DA}"/>
              </a:ext>
            </a:extLst>
          </p:cNvPr>
          <p:cNvSpPr txBox="1"/>
          <p:nvPr/>
        </p:nvSpPr>
        <p:spPr>
          <a:xfrm>
            <a:off x="5176712" y="38421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扰动很小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TextBox 16">
            <a:extLst>
              <a:ext uri="{FF2B5EF4-FFF2-40B4-BE49-F238E27FC236}">
                <a16:creationId xmlns:a16="http://schemas.microsoft.com/office/drawing/2014/main" id="{C2268E4B-7A57-D718-8CB4-4D204B4C33AE}"/>
              </a:ext>
            </a:extLst>
          </p:cNvPr>
          <p:cNvSpPr txBox="1"/>
          <p:nvPr/>
        </p:nvSpPr>
        <p:spPr>
          <a:xfrm>
            <a:off x="6619603" y="384700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测试阶段攻击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18">
                <a:extLst>
                  <a:ext uri="{FF2B5EF4-FFF2-40B4-BE49-F238E27FC236}">
                    <a16:creationId xmlns:a16="http://schemas.microsoft.com/office/drawing/2014/main" id="{0EFDA6AE-505D-96B6-2F01-27991508D838}"/>
                  </a:ext>
                </a:extLst>
              </p:cNvPr>
              <p:cNvSpPr txBox="1"/>
              <p:nvPr/>
            </p:nvSpPr>
            <p:spPr>
              <a:xfrm>
                <a:off x="1134746" y="4555680"/>
                <a:ext cx="5550494" cy="529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扰动上限</a:t>
                </a:r>
                <a:r>
                  <a:rPr lang="en-US" altLang="zh-CN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AU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AU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m:rPr>
                            <m:nor/>
                          </m:rPr>
                          <a:rPr lang="zh-CN" altLang="en-US" sz="2000">
                            <a:solidFill>
                              <a:srgbClr val="FF000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 ∞</m:t>
                        </m:r>
                      </m:sub>
                    </m:sSub>
                    <m:r>
                      <a:rPr lang="zh-CN" alt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e.g.,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zh-CN" altLang="en-US" sz="2000">
                            <a:solidFill>
                              <a:srgbClr val="FF000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∞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endParaRPr 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" name="TextBox 18">
                <a:extLst>
                  <a:ext uri="{FF2B5EF4-FFF2-40B4-BE49-F238E27FC236}">
                    <a16:creationId xmlns:a16="http://schemas.microsoft.com/office/drawing/2014/main" id="{0EFDA6AE-505D-96B6-2F01-27991508D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746" y="4555680"/>
                <a:ext cx="5550494" cy="529504"/>
              </a:xfrm>
              <a:prstGeom prst="rect">
                <a:avLst/>
              </a:prstGeom>
              <a:blipFill>
                <a:blip r:embed="rId5"/>
                <a:stretch>
                  <a:fillRect l="-1142" b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FB397492-2317-9A85-DF22-2D93FECFE9C8}"/>
              </a:ext>
            </a:extLst>
          </p:cNvPr>
          <p:cNvSpPr/>
          <p:nvPr/>
        </p:nvSpPr>
        <p:spPr>
          <a:xfrm>
            <a:off x="2750488" y="2932617"/>
            <a:ext cx="1917451" cy="12835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D08696C-87E7-BA4A-0606-4900F73F0F6B}"/>
              </a:ext>
            </a:extLst>
          </p:cNvPr>
          <p:cNvSpPr/>
          <p:nvPr/>
        </p:nvSpPr>
        <p:spPr>
          <a:xfrm>
            <a:off x="4894970" y="2942865"/>
            <a:ext cx="1917451" cy="12835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68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4480C-BD12-FC88-E93F-9D42A3EA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36E3B8AD-2E14-FA5B-2E9A-739DC94EBF95}"/>
                  </a:ext>
                </a:extLst>
              </p:cNvPr>
              <p:cNvSpPr txBox="1"/>
              <p:nvPr/>
            </p:nvSpPr>
            <p:spPr>
              <a:xfrm>
                <a:off x="1753728" y="1196752"/>
                <a:ext cx="8878776" cy="16134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1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Measurement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clean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performance: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altLang="zh-CN" sz="2400" dirty="0"/>
              </a:p>
              <a:p>
                <a:pPr algn="ctr"/>
                <a:r>
                  <a:rPr lang="en-US" altLang="zh-CN" sz="2400" b="1" dirty="0"/>
                  <a:t>accuracy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(clean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accuracy)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correctly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classified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1" i="0" smtClean="0">
                            <a:latin typeface="Cambria Math" panose="02040503050406030204" pitchFamily="18" charset="0"/>
                          </a:rPr>
                          <m:t>𝐜𝐥𝐞𝐚𝐧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1" i="0" smtClean="0">
                            <a:latin typeface="Cambria Math" panose="02040503050406030204" pitchFamily="18" charset="0"/>
                          </a:rPr>
                          <m:t>𝐜𝐥𝐞𝐚𝐧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den>
                    </m:f>
                  </m:oMath>
                </a14:m>
                <a:r>
                  <a:rPr lang="zh-CN" altLang="en-US" sz="3200" dirty="0"/>
                  <a:t> 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36E3B8AD-2E14-FA5B-2E9A-739DC94E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28" y="1196752"/>
                <a:ext cx="8878776" cy="1613455"/>
              </a:xfrm>
              <a:prstGeom prst="rect">
                <a:avLst/>
              </a:prstGeom>
              <a:blipFill>
                <a:blip r:embed="rId2"/>
                <a:stretch>
                  <a:fillRect l="-856" t="-2326" b="-54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BA82237E-0510-5E69-DFED-02F510881F28}"/>
                  </a:ext>
                </a:extLst>
              </p:cNvPr>
              <p:cNvSpPr txBox="1"/>
              <p:nvPr/>
            </p:nvSpPr>
            <p:spPr>
              <a:xfrm>
                <a:off x="1753728" y="3356992"/>
                <a:ext cx="8878776" cy="16134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1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Measurement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adversarial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robustness: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altLang="zh-CN" sz="2400" dirty="0"/>
              </a:p>
              <a:p>
                <a:pPr algn="ctr"/>
                <a:r>
                  <a:rPr lang="en-US" altLang="zh-CN" sz="2400" b="1" dirty="0"/>
                  <a:t>robustness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(robust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accuracy)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correctly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classified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𝐚𝐝𝐯𝐬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𝐚𝐝𝐯𝐬</m:t>
                        </m:r>
                        <m:r>
                          <a:rPr lang="zh-CN" alt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samples</m:t>
                        </m:r>
                      </m:den>
                    </m:f>
                  </m:oMath>
                </a14:m>
                <a:r>
                  <a:rPr lang="zh-CN" altLang="en-US" sz="3200" dirty="0"/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BA82237E-0510-5E69-DFED-02F510881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28" y="3356992"/>
                <a:ext cx="8878776" cy="1613455"/>
              </a:xfrm>
              <a:prstGeom prst="rect">
                <a:avLst/>
              </a:prstGeom>
              <a:blipFill>
                <a:blip r:embed="rId3"/>
                <a:stretch>
                  <a:fillRect l="-856" t="-3125" b="-5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:a16="http://schemas.microsoft.com/office/drawing/2014/main" id="{8F74B0CE-ADD3-C0CA-38B2-81D80159CDE1}"/>
              </a:ext>
            </a:extLst>
          </p:cNvPr>
          <p:cNvSpPr txBox="1"/>
          <p:nvPr/>
        </p:nvSpPr>
        <p:spPr>
          <a:xfrm>
            <a:off x="1753728" y="5401875"/>
            <a:ext cx="88787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400" dirty="0"/>
              <a:t>Other metrics: maximum perturbation for 100% attack success rate</a:t>
            </a:r>
            <a:r>
              <a:rPr lang="zh-CN" altLang="en-US" sz="3200" dirty="0"/>
              <a:t>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690163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a9bf63bc66372fbc36249b014546c7e6f55d2c3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36025</TotalTime>
  <Words>3849</Words>
  <Application>Microsoft Macintosh PowerPoint</Application>
  <PresentationFormat>宽屏</PresentationFormat>
  <Paragraphs>492</Paragraphs>
  <Slides>65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8" baseType="lpstr">
      <vt:lpstr>Microsoft YaHei</vt:lpstr>
      <vt:lpstr>Google Sans</vt:lpstr>
      <vt:lpstr>Microsoft YaHei UI</vt:lpstr>
      <vt:lpstr>System Font Regular</vt:lpstr>
      <vt:lpstr>Arial</vt:lpstr>
      <vt:lpstr>Calibri</vt:lpstr>
      <vt:lpstr>Calibri Light</vt:lpstr>
      <vt:lpstr>Cambria Math</vt:lpstr>
      <vt:lpstr>Helvetica</vt:lpstr>
      <vt:lpstr>Lucida Grande</vt:lpstr>
      <vt:lpstr>Times New Roman</vt:lpstr>
      <vt:lpstr>Wingdings</vt:lpstr>
      <vt:lpstr>Office 主题</vt:lpstr>
      <vt:lpstr>PowerPoint 演示文稿</vt:lpstr>
      <vt:lpstr>Recap: week 4</vt:lpstr>
      <vt:lpstr>Adversarial Attack Competition</vt:lpstr>
      <vt:lpstr>Adversarial Defense vs Detection</vt:lpstr>
      <vt:lpstr>Defense Methods</vt:lpstr>
      <vt:lpstr>A Recap of the Timeline</vt:lpstr>
      <vt:lpstr>Principles of Defense</vt:lpstr>
      <vt:lpstr>Adversarial Attack</vt:lpstr>
      <vt:lpstr>Performance Metrics</vt:lpstr>
      <vt:lpstr>Defense Methods</vt:lpstr>
      <vt:lpstr>Defensive Distillation</vt:lpstr>
      <vt:lpstr>Defensive Distillation</vt:lpstr>
      <vt:lpstr>Defensive Distillation</vt:lpstr>
      <vt:lpstr>Defensive Distillation</vt:lpstr>
      <vt:lpstr>Defensive Distillation</vt:lpstr>
      <vt:lpstr>Defensive Distillation Is Not Robust</vt:lpstr>
      <vt:lpstr>Lessons Learned</vt:lpstr>
      <vt:lpstr>Input Gradients Regularization</vt:lpstr>
      <vt:lpstr>Input Gradients Regularization</vt:lpstr>
      <vt:lpstr>Feature Squeezing</vt:lpstr>
      <vt:lpstr>Thermometer Encoding</vt:lpstr>
      <vt:lpstr>Input Transformations</vt:lpstr>
      <vt:lpstr>Obfuscated Gradients = Fake Robustness</vt:lpstr>
      <vt:lpstr>BPDA+EOT breaks 7 defenses published at ICLR 2018</vt:lpstr>
      <vt:lpstr>How to Properly Evaluate a Defense?</vt:lpstr>
      <vt:lpstr>Robust Activation Functions</vt:lpstr>
      <vt:lpstr>Robust Loss Function</vt:lpstr>
      <vt:lpstr>Robust Inference</vt:lpstr>
      <vt:lpstr>New Adaptive Attacks Break These Defenses</vt:lpstr>
      <vt:lpstr>How to Evaluate a Defense?</vt:lpstr>
      <vt:lpstr>Adversarial Training</vt:lpstr>
      <vt:lpstr>Adversarial Training</vt:lpstr>
      <vt:lpstr>Adversarial Training</vt:lpstr>
      <vt:lpstr>Early Adversarial Training Methods</vt:lpstr>
      <vt:lpstr>Min-max Robust Optimization</vt:lpstr>
      <vt:lpstr>Virtual Adversarial Training</vt:lpstr>
      <vt:lpstr>Weaknesses of Early AT Methods</vt:lpstr>
      <vt:lpstr>PGD Adversarial Training</vt:lpstr>
      <vt:lpstr>PGD Adversarial Training</vt:lpstr>
      <vt:lpstr>PGD Adversarial Training</vt:lpstr>
      <vt:lpstr>PGD Adversarial Training</vt:lpstr>
      <vt:lpstr>PGD Adversarial Training</vt:lpstr>
      <vt:lpstr>PGD Adversarial Training</vt:lpstr>
      <vt:lpstr>Dynamic Adversarial Training (DART)</vt:lpstr>
      <vt:lpstr>Dynamic Adversarial Training (DART)</vt:lpstr>
      <vt:lpstr>Dynamic Adversarial Training (DART)</vt:lpstr>
      <vt:lpstr>TRADES</vt:lpstr>
      <vt:lpstr>TRADES</vt:lpstr>
      <vt:lpstr>TRADES</vt:lpstr>
      <vt:lpstr>TRADES vs VAT vs ALP</vt:lpstr>
      <vt:lpstr>MART: Misclassification Aware adveRsarial Training </vt:lpstr>
      <vt:lpstr>MART: Misclassification Aware adveRsarial Training </vt:lpstr>
      <vt:lpstr>MART: Misclassification Aware adveRsarial Training </vt:lpstr>
      <vt:lpstr>MART: Misclassification Aware adveRsarial Training </vt:lpstr>
      <vt:lpstr>MART: Misclassification Aware adveRsarial Training </vt:lpstr>
      <vt:lpstr>MART: Misclassification Aware adveRsarial Training </vt:lpstr>
      <vt:lpstr>Using More Data to Improve Robustness</vt:lpstr>
      <vt:lpstr>UAT &amp; RST</vt:lpstr>
      <vt:lpstr>State-of-the-art: AT Methods</vt:lpstr>
      <vt:lpstr>State-of-the-art: AT Methods</vt:lpstr>
      <vt:lpstr>State-of-the-art: DNN Architecture</vt:lpstr>
      <vt:lpstr>State-of-the-art: DNN Architecture</vt:lpstr>
      <vt:lpstr>Certified Defense vs Empirical Defense</vt:lpstr>
      <vt:lpstr> Existing Challenges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</dc:creator>
  <cp:lastModifiedBy>Daniel Ma</cp:lastModifiedBy>
  <cp:revision>5228</cp:revision>
  <dcterms:created xsi:type="dcterms:W3CDTF">2017-04-27T02:47:00Z</dcterms:created>
  <dcterms:modified xsi:type="dcterms:W3CDTF">2024-10-05T13:48:13Z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